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8" r:id="rId2"/>
    <p:sldId id="257" r:id="rId3"/>
    <p:sldId id="260" r:id="rId4"/>
    <p:sldId id="259"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690" autoAdjust="0"/>
  </p:normalViewPr>
  <p:slideViewPr>
    <p:cSldViewPr>
      <p:cViewPr varScale="1">
        <p:scale>
          <a:sx n="87" d="100"/>
          <a:sy n="87" d="100"/>
        </p:scale>
        <p:origin x="-654" y="-84"/>
      </p:cViewPr>
      <p:guideLst>
        <p:guide orient="horz" pos="2160"/>
        <p:guide pos="2880"/>
      </p:guideLst>
    </p:cSldViewPr>
  </p:slideViewPr>
  <p:notesTextViewPr>
    <p:cViewPr>
      <p:scale>
        <a:sx n="1" d="1"/>
        <a:sy n="1" d="1"/>
      </p:scale>
      <p:origin x="0" y="57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95A7D7-9920-4E60-8CE3-55BA9722E2B2}" type="datetimeFigureOut">
              <a:rPr lang="en-US" smtClean="0"/>
              <a:t>1/30/2013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2C6C12-646C-42C1-BF8B-2BD80A3ADB77}" type="slidenum">
              <a:rPr lang="en-US" smtClean="0"/>
              <a:t>‹#›</a:t>
            </a:fld>
            <a:endParaRPr lang="en-US"/>
          </a:p>
        </p:txBody>
      </p:sp>
    </p:spTree>
    <p:extLst>
      <p:ext uri="{BB962C8B-B14F-4D97-AF65-F5344CB8AC3E}">
        <p14:creationId xmlns:p14="http://schemas.microsoft.com/office/powerpoint/2010/main" val="4203883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What is a Federal Resume?</a:t>
            </a:r>
          </a:p>
          <a:p>
            <a:r>
              <a:rPr lang="en-US" dirty="0" smtClean="0"/>
              <a:t>The Federal Resume is accepted as an official application for position vacancies within the Federal government. </a:t>
            </a:r>
          </a:p>
          <a:p>
            <a:r>
              <a:rPr lang="en-US" smtClean="0"/>
              <a:t>Read </a:t>
            </a:r>
            <a:r>
              <a:rPr lang="en-US" dirty="0" smtClean="0"/>
              <a:t>the job vacancy announcement VERY carefully. Some agencies have their own requirements for presenting your experience. If a Federal resume is permitted, please read the format for constructing it as explained in this document. Federal resumes should be developed in the “Chronological” resume format. The Federal staffing specialist who reviews the resume for initial qualifications must know where, when and how long you were at the position mentioned, along with a lot of other information. The Functional resume format will not work for a Federal resume.</a:t>
            </a:r>
          </a:p>
          <a:p>
            <a:endParaRPr lang="en-US" dirty="0" smtClean="0"/>
          </a:p>
          <a:p>
            <a:r>
              <a:rPr lang="en-US" b="1" dirty="0" smtClean="0"/>
              <a:t>What Information Must Be Included?</a:t>
            </a:r>
          </a:p>
          <a:p>
            <a:r>
              <a:rPr lang="en-US" dirty="0" smtClean="0"/>
              <a:t>The Federal Resume must include additional information that is not typically requested in the private sector and if you don’t supply this information, your application could be rejected. Required information is as follows:</a:t>
            </a:r>
          </a:p>
          <a:p>
            <a:r>
              <a:rPr lang="en-US" dirty="0" smtClean="0"/>
              <a:t>Job Information (Announcement number, title, series and grade of job for which applying)</a:t>
            </a:r>
          </a:p>
          <a:p>
            <a:r>
              <a:rPr lang="en-US" dirty="0" smtClean="0"/>
              <a:t>Personal Information (Full name, mailing address w/ zip code, day and evening phone numbers w/ area code, social security #, country of citizenship, veteran’s preference, reinstatement eligibility, highest Federal civilian grade held)</a:t>
            </a:r>
          </a:p>
          <a:p>
            <a:r>
              <a:rPr lang="en-US" dirty="0" smtClean="0"/>
              <a:t>Education (High school: name, city, and state, date of diploma or GED, Colleges or universities: name, city and state, majors, type and year of any degrees received)</a:t>
            </a:r>
          </a:p>
          <a:p>
            <a:endParaRPr lang="en-US" dirty="0"/>
          </a:p>
        </p:txBody>
      </p:sp>
      <p:sp>
        <p:nvSpPr>
          <p:cNvPr id="4" name="Slide Number Placeholder 3"/>
          <p:cNvSpPr>
            <a:spLocks noGrp="1"/>
          </p:cNvSpPr>
          <p:nvPr>
            <p:ph type="sldNum" sz="quarter" idx="10"/>
          </p:nvPr>
        </p:nvSpPr>
        <p:spPr/>
        <p:txBody>
          <a:bodyPr/>
          <a:lstStyle/>
          <a:p>
            <a:fld id="{932C6C12-646C-42C1-BF8B-2BD80A3ADB77}" type="slidenum">
              <a:rPr lang="en-US" smtClean="0"/>
              <a:t>1</a:t>
            </a:fld>
            <a:endParaRPr lang="en-US"/>
          </a:p>
        </p:txBody>
      </p:sp>
    </p:spTree>
    <p:extLst>
      <p:ext uri="{BB962C8B-B14F-4D97-AF65-F5344CB8AC3E}">
        <p14:creationId xmlns:p14="http://schemas.microsoft.com/office/powerpoint/2010/main" val="3469450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Work Experience </a:t>
            </a:r>
            <a:r>
              <a:rPr lang="en-US" dirty="0" smtClean="0"/>
              <a:t>(Job title, duties and accomplishments, employer’s name and address, supervisor’s name and phone number, starting and ending dates, hours per week, salary, indicate whether we may contact your current supervisor)</a:t>
            </a:r>
          </a:p>
          <a:p>
            <a:r>
              <a:rPr lang="en-US" dirty="0" smtClean="0"/>
              <a:t>Other Qualifications (Job-related training courses, skills, certificates and licenses, honors, awards and special accomplishments; for example, publications, memberships in professional or honor societies, leadership activities, public speaking and performance awards)</a:t>
            </a:r>
          </a:p>
          <a:p>
            <a:r>
              <a:rPr lang="en-US" b="1" dirty="0" smtClean="0"/>
              <a:t>More Specific or General?</a:t>
            </a:r>
          </a:p>
          <a:p>
            <a:r>
              <a:rPr lang="en-US" dirty="0" smtClean="0"/>
              <a:t>The purpose of the resume in the private sector is to get an interview and is more general in nature. In the Federal government, the purpose of the resume is to “show” your qualifications so that you can be “certified” by the Human Resources office, by meeting eligibility requirements. This means that your resume needs to include more specifics and similar language as the vacancy announcement because the Human Resources Specialist is looking to see if you have the “specialized” or directly related experience requirements of the position for which you are applying.</a:t>
            </a:r>
          </a:p>
          <a:p>
            <a:r>
              <a:rPr lang="en-US" b="1" dirty="0" smtClean="0"/>
              <a:t>How Far Back Should I Go?</a:t>
            </a:r>
          </a:p>
          <a:p>
            <a:r>
              <a:rPr lang="en-US" dirty="0" smtClean="0"/>
              <a:t>It is suggested that you develop a resume that covers about ten years, with lots of stories about what you did and how well you did it, or accomplishments. Focus on the position for which you are applying, in a way that best reflects your competencies for the position.</a:t>
            </a:r>
            <a:endParaRPr lang="en-US" dirty="0"/>
          </a:p>
        </p:txBody>
      </p:sp>
      <p:sp>
        <p:nvSpPr>
          <p:cNvPr id="4" name="Slide Number Placeholder 3"/>
          <p:cNvSpPr>
            <a:spLocks noGrp="1"/>
          </p:cNvSpPr>
          <p:nvPr>
            <p:ph type="sldNum" sz="quarter" idx="10"/>
          </p:nvPr>
        </p:nvSpPr>
        <p:spPr/>
        <p:txBody>
          <a:bodyPr/>
          <a:lstStyle/>
          <a:p>
            <a:fld id="{932C6C12-646C-42C1-BF8B-2BD80A3ADB77}" type="slidenum">
              <a:rPr lang="en-US" smtClean="0"/>
              <a:t>2</a:t>
            </a:fld>
            <a:endParaRPr lang="en-US"/>
          </a:p>
        </p:txBody>
      </p:sp>
    </p:spTree>
    <p:extLst>
      <p:ext uri="{BB962C8B-B14F-4D97-AF65-F5344CB8AC3E}">
        <p14:creationId xmlns:p14="http://schemas.microsoft.com/office/powerpoint/2010/main" val="3406961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How Long Should My Resume Be?</a:t>
            </a:r>
          </a:p>
          <a:p>
            <a:r>
              <a:rPr lang="en-US" dirty="0" smtClean="0"/>
              <a:t>The resume that goes into the application package should be no more than three to five pages; ensure that you tailor your resume to include your knowledge, skills and abilities as they relate to the job and any other announcement-specific information, such as performance ratings. There are exceptions to this, of course, but use three pages as a guideline. If you do not have the work experiences for three pages, then your resume may only be one or two pages long.</a:t>
            </a:r>
            <a:endParaRPr lang="en-US" dirty="0"/>
          </a:p>
        </p:txBody>
      </p:sp>
      <p:sp>
        <p:nvSpPr>
          <p:cNvPr id="4" name="Slide Number Placeholder 3"/>
          <p:cNvSpPr>
            <a:spLocks noGrp="1"/>
          </p:cNvSpPr>
          <p:nvPr>
            <p:ph type="sldNum" sz="quarter" idx="10"/>
          </p:nvPr>
        </p:nvSpPr>
        <p:spPr/>
        <p:txBody>
          <a:bodyPr/>
          <a:lstStyle/>
          <a:p>
            <a:fld id="{932C6C12-646C-42C1-BF8B-2BD80A3ADB77}" type="slidenum">
              <a:rPr lang="en-US" smtClean="0"/>
              <a:t>3</a:t>
            </a:fld>
            <a:endParaRPr lang="en-US"/>
          </a:p>
        </p:txBody>
      </p:sp>
    </p:spTree>
    <p:extLst>
      <p:ext uri="{BB962C8B-B14F-4D97-AF65-F5344CB8AC3E}">
        <p14:creationId xmlns:p14="http://schemas.microsoft.com/office/powerpoint/2010/main" val="3649259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2C6C12-646C-42C1-BF8B-2BD80A3ADB77}" type="slidenum">
              <a:rPr lang="en-US" smtClean="0"/>
              <a:t>4</a:t>
            </a:fld>
            <a:endParaRPr lang="en-US"/>
          </a:p>
        </p:txBody>
      </p:sp>
    </p:spTree>
    <p:extLst>
      <p:ext uri="{BB962C8B-B14F-4D97-AF65-F5344CB8AC3E}">
        <p14:creationId xmlns:p14="http://schemas.microsoft.com/office/powerpoint/2010/main" val="144999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2C6C12-646C-42C1-BF8B-2BD80A3ADB77}" type="slidenum">
              <a:rPr lang="en-US" smtClean="0"/>
              <a:t>5</a:t>
            </a:fld>
            <a:endParaRPr lang="en-US"/>
          </a:p>
        </p:txBody>
      </p:sp>
    </p:spTree>
    <p:extLst>
      <p:ext uri="{BB962C8B-B14F-4D97-AF65-F5344CB8AC3E}">
        <p14:creationId xmlns:p14="http://schemas.microsoft.com/office/powerpoint/2010/main" val="514633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481F69-6925-4C55-8C02-AD9CE5CF24DA}" type="datetimeFigureOut">
              <a:rPr lang="en-US" smtClean="0"/>
              <a:t>1/30/2013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1523241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81F69-6925-4C55-8C02-AD9CE5CF24DA}" type="datetimeFigureOut">
              <a:rPr lang="en-US" smtClean="0"/>
              <a:t>1/30/2013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639677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81F69-6925-4C55-8C02-AD9CE5CF24DA}" type="datetimeFigureOut">
              <a:rPr lang="en-US" smtClean="0"/>
              <a:t>1/30/2013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4259743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81F69-6925-4C55-8C02-AD9CE5CF24DA}" type="datetimeFigureOut">
              <a:rPr lang="en-US" smtClean="0"/>
              <a:t>1/30/2013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67328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81F69-6925-4C55-8C02-AD9CE5CF24DA}" type="datetimeFigureOut">
              <a:rPr lang="en-US" smtClean="0"/>
              <a:t>1/30/2013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60369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481F69-6925-4C55-8C02-AD9CE5CF24DA}" type="datetimeFigureOut">
              <a:rPr lang="en-US" smtClean="0"/>
              <a:t>1/30/2013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29748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481F69-6925-4C55-8C02-AD9CE5CF24DA}" type="datetimeFigureOut">
              <a:rPr lang="en-US" smtClean="0"/>
              <a:t>1/30/2013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28586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481F69-6925-4C55-8C02-AD9CE5CF24DA}" type="datetimeFigureOut">
              <a:rPr lang="en-US" smtClean="0"/>
              <a:t>1/30/2013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1364354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481F69-6925-4C55-8C02-AD9CE5CF24DA}" type="datetimeFigureOut">
              <a:rPr lang="en-US" smtClean="0"/>
              <a:t>1/30/2013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1405520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81F69-6925-4C55-8C02-AD9CE5CF24DA}" type="datetimeFigureOut">
              <a:rPr lang="en-US" smtClean="0"/>
              <a:t>1/30/2013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633499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81F69-6925-4C55-8C02-AD9CE5CF24DA}" type="datetimeFigureOut">
              <a:rPr lang="en-US" smtClean="0"/>
              <a:t>1/30/2013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A03EF-D164-4CC1-8495-18F76B770E4A}" type="slidenum">
              <a:rPr lang="en-US" smtClean="0"/>
              <a:t>‹#›</a:t>
            </a:fld>
            <a:endParaRPr lang="en-US"/>
          </a:p>
        </p:txBody>
      </p:sp>
    </p:spTree>
    <p:extLst>
      <p:ext uri="{BB962C8B-B14F-4D97-AF65-F5344CB8AC3E}">
        <p14:creationId xmlns:p14="http://schemas.microsoft.com/office/powerpoint/2010/main" val="3554196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81F69-6925-4C55-8C02-AD9CE5CF24DA}" type="datetimeFigureOut">
              <a:rPr lang="en-US" smtClean="0"/>
              <a:t>1/30/2013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5A03EF-D164-4CC1-8495-18F76B770E4A}" type="slidenum">
              <a:rPr lang="en-US" smtClean="0"/>
              <a:t>‹#›</a:t>
            </a:fld>
            <a:endParaRPr lang="en-US"/>
          </a:p>
        </p:txBody>
      </p:sp>
    </p:spTree>
    <p:extLst>
      <p:ext uri="{BB962C8B-B14F-4D97-AF65-F5344CB8AC3E}">
        <p14:creationId xmlns:p14="http://schemas.microsoft.com/office/powerpoint/2010/main" val="983950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ydoe@xxx.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87362"/>
          </a:xfrm>
        </p:spPr>
        <p:txBody>
          <a:bodyPr>
            <a:normAutofit fontScale="90000"/>
          </a:bodyPr>
          <a:lstStyle/>
          <a:p>
            <a:r>
              <a:rPr lang="en-US" sz="2800" dirty="0" smtClean="0"/>
              <a:t>Federal Resume Sample</a:t>
            </a:r>
            <a:endParaRPr lang="en-US" sz="2800" dirty="0"/>
          </a:p>
        </p:txBody>
      </p:sp>
      <p:sp>
        <p:nvSpPr>
          <p:cNvPr id="4" name="Rectangle 3"/>
          <p:cNvSpPr/>
          <p:nvPr/>
        </p:nvSpPr>
        <p:spPr>
          <a:xfrm>
            <a:off x="5573486" y="838200"/>
            <a:ext cx="3276600" cy="1477328"/>
          </a:xfrm>
          <a:prstGeom prst="rect">
            <a:avLst/>
          </a:prstGeom>
        </p:spPr>
        <p:txBody>
          <a:bodyPr wrap="square">
            <a:spAutoFit/>
          </a:bodyPr>
          <a:lstStyle/>
          <a:p>
            <a:r>
              <a:rPr lang="en-US" b="1" dirty="0"/>
              <a:t>Mary Doe</a:t>
            </a:r>
            <a:endParaRPr lang="en-US" dirty="0"/>
          </a:p>
          <a:p>
            <a:r>
              <a:rPr lang="en-US" dirty="0"/>
              <a:t>Any Street Any Town, 11111 USA </a:t>
            </a:r>
            <a:endParaRPr lang="en-US" dirty="0" smtClean="0"/>
          </a:p>
          <a:p>
            <a:r>
              <a:rPr lang="en-US" dirty="0" smtClean="0"/>
              <a:t>(</a:t>
            </a:r>
            <a:r>
              <a:rPr lang="en-US" dirty="0"/>
              <a:t>H) 111-111-1111</a:t>
            </a:r>
          </a:p>
          <a:p>
            <a:r>
              <a:rPr lang="en-US" dirty="0"/>
              <a:t>(W) 222-222-2222</a:t>
            </a:r>
          </a:p>
          <a:p>
            <a:r>
              <a:rPr lang="en-US" u="sng" dirty="0">
                <a:hlinkClick r:id="rId3"/>
              </a:rPr>
              <a:t>marydoe@xxx.com</a:t>
            </a:r>
          </a:p>
        </p:txBody>
      </p:sp>
      <p:sp>
        <p:nvSpPr>
          <p:cNvPr id="5" name="Rectangle 4"/>
          <p:cNvSpPr/>
          <p:nvPr/>
        </p:nvSpPr>
        <p:spPr>
          <a:xfrm>
            <a:off x="304800" y="2286000"/>
            <a:ext cx="5791200" cy="1200329"/>
          </a:xfrm>
          <a:prstGeom prst="rect">
            <a:avLst/>
          </a:prstGeom>
        </p:spPr>
        <p:txBody>
          <a:bodyPr wrap="square">
            <a:spAutoFit/>
          </a:bodyPr>
          <a:lstStyle/>
          <a:p>
            <a:r>
              <a:rPr lang="en-US" dirty="0" smtClean="0"/>
              <a:t>SSN:  6789</a:t>
            </a:r>
          </a:p>
          <a:p>
            <a:r>
              <a:rPr lang="en-US" dirty="0" smtClean="0"/>
              <a:t>Citizenship:  United States of America</a:t>
            </a:r>
          </a:p>
          <a:p>
            <a:r>
              <a:rPr lang="en-US" dirty="0" smtClean="0"/>
              <a:t>Veterans Preference: 5-Point (DD 214 attached)</a:t>
            </a:r>
          </a:p>
          <a:p>
            <a:r>
              <a:rPr lang="en-US" dirty="0" smtClean="0"/>
              <a:t>Federal Status: Program Analyst, GS-343(Series)-12(Grade)</a:t>
            </a:r>
            <a:endParaRPr lang="en-US" dirty="0"/>
          </a:p>
        </p:txBody>
      </p:sp>
      <p:cxnSp>
        <p:nvCxnSpPr>
          <p:cNvPr id="7" name="Straight Connector 6"/>
          <p:cNvCxnSpPr/>
          <p:nvPr/>
        </p:nvCxnSpPr>
        <p:spPr>
          <a:xfrm>
            <a:off x="381000" y="2286000"/>
            <a:ext cx="846908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04800" y="3516868"/>
            <a:ext cx="5410200" cy="369332"/>
          </a:xfrm>
          <a:prstGeom prst="rect">
            <a:avLst/>
          </a:prstGeom>
        </p:spPr>
        <p:txBody>
          <a:bodyPr wrap="square">
            <a:spAutoFit/>
          </a:bodyPr>
          <a:lstStyle/>
          <a:p>
            <a:r>
              <a:rPr lang="en-US" dirty="0" smtClean="0"/>
              <a:t>Objective: Ann#12345-SS, Program Manager, GS-301-13</a:t>
            </a:r>
            <a:endParaRPr lang="en-US" dirty="0"/>
          </a:p>
        </p:txBody>
      </p:sp>
      <p:sp>
        <p:nvSpPr>
          <p:cNvPr id="9" name="Rectangle 8"/>
          <p:cNvSpPr/>
          <p:nvPr/>
        </p:nvSpPr>
        <p:spPr>
          <a:xfrm>
            <a:off x="381000" y="4168676"/>
            <a:ext cx="8458200" cy="2308324"/>
          </a:xfrm>
          <a:prstGeom prst="rect">
            <a:avLst/>
          </a:prstGeom>
        </p:spPr>
        <p:txBody>
          <a:bodyPr wrap="square">
            <a:spAutoFit/>
          </a:bodyPr>
          <a:lstStyle/>
          <a:p>
            <a:pPr algn="ctr"/>
            <a:r>
              <a:rPr lang="en-US" b="1" dirty="0" smtClean="0"/>
              <a:t>Summary of Experience</a:t>
            </a:r>
          </a:p>
          <a:p>
            <a:pPr algn="ctr"/>
            <a:endParaRPr lang="en-US" dirty="0" smtClean="0"/>
          </a:p>
          <a:p>
            <a:r>
              <a:rPr lang="en-US" dirty="0" smtClean="0"/>
              <a:t>This should be a concise and concrete statement of work experience.  Use of words like,</a:t>
            </a:r>
          </a:p>
          <a:p>
            <a:r>
              <a:rPr lang="en-US" dirty="0" smtClean="0"/>
              <a:t> “Over 11 years experience as a . . .” are OK, however, you want to watch how you “date” yourself.  If you only have two years of experience, you may not want to bring this out in this summary.  On the other hand, saying you have 35 years of federal experience can be just as ineffective.  This summary should be about 6 to 8 lines and bulleted to quickly show what you want them to know about you up front.  Use this as your “brag” time.</a:t>
            </a:r>
            <a:endParaRPr lang="en-US" dirty="0"/>
          </a:p>
        </p:txBody>
      </p:sp>
      <p:grpSp>
        <p:nvGrpSpPr>
          <p:cNvPr id="12" name="Group 11"/>
          <p:cNvGrpSpPr/>
          <p:nvPr/>
        </p:nvGrpSpPr>
        <p:grpSpPr>
          <a:xfrm>
            <a:off x="6096000" y="2362706"/>
            <a:ext cx="2819400" cy="2092881"/>
            <a:chOff x="5867400" y="2362706"/>
            <a:chExt cx="2819400" cy="2092881"/>
          </a:xfrm>
        </p:grpSpPr>
        <p:sp>
          <p:nvSpPr>
            <p:cNvPr id="11" name="Rounded Rectangular Callout 10"/>
            <p:cNvSpPr/>
            <p:nvPr/>
          </p:nvSpPr>
          <p:spPr>
            <a:xfrm>
              <a:off x="5867400" y="2362706"/>
              <a:ext cx="2667000" cy="2092881"/>
            </a:xfrm>
            <a:prstGeom prst="wedgeRoundRectCallout">
              <a:avLst>
                <a:gd name="adj1" fmla="val -96751"/>
                <a:gd name="adj2" fmla="val -2124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096000" y="2362706"/>
              <a:ext cx="2590800" cy="2092881"/>
            </a:xfrm>
            <a:prstGeom prst="rect">
              <a:avLst/>
            </a:prstGeom>
          </p:spPr>
          <p:txBody>
            <a:bodyPr wrap="square">
              <a:spAutoFit/>
            </a:bodyPr>
            <a:lstStyle/>
            <a:p>
              <a:r>
                <a:rPr lang="en-US" sz="1600" dirty="0" smtClean="0"/>
                <a:t>These items are</a:t>
              </a:r>
            </a:p>
            <a:p>
              <a:r>
                <a:rPr lang="en-US" sz="1600" dirty="0" smtClean="0"/>
                <a:t>REQUIRED. Veteran’s Preference is either “None,” or 5-Point or</a:t>
              </a:r>
            </a:p>
            <a:p>
              <a:r>
                <a:rPr lang="en-US" sz="1600" dirty="0" smtClean="0"/>
                <a:t>10-Point.  Federal Status, give your official job title, followed by your series</a:t>
              </a:r>
            </a:p>
            <a:p>
              <a:r>
                <a:rPr lang="en-US" sz="1600" dirty="0" smtClean="0"/>
                <a:t>and GS number.</a:t>
              </a:r>
              <a:endParaRPr lang="en-US" sz="1600" dirty="0"/>
            </a:p>
          </p:txBody>
        </p:sp>
      </p:grpSp>
    </p:spTree>
    <p:extLst>
      <p:ext uri="{BB962C8B-B14F-4D97-AF65-F5344CB8AC3E}">
        <p14:creationId xmlns:p14="http://schemas.microsoft.com/office/powerpoint/2010/main" val="1986922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55751" y="381000"/>
            <a:ext cx="3092000" cy="369332"/>
          </a:xfrm>
          <a:prstGeom prst="rect">
            <a:avLst/>
          </a:prstGeom>
        </p:spPr>
        <p:txBody>
          <a:bodyPr wrap="none">
            <a:spAutoFit/>
          </a:bodyPr>
          <a:lstStyle/>
          <a:p>
            <a:r>
              <a:rPr lang="en-US" b="1" dirty="0" smtClean="0"/>
              <a:t>Professional Accomplishments</a:t>
            </a:r>
            <a:endParaRPr lang="en-US" b="1" dirty="0"/>
          </a:p>
        </p:txBody>
      </p:sp>
      <p:sp>
        <p:nvSpPr>
          <p:cNvPr id="7" name="Rectangle 6"/>
          <p:cNvSpPr/>
          <p:nvPr/>
        </p:nvSpPr>
        <p:spPr>
          <a:xfrm>
            <a:off x="419099" y="788938"/>
            <a:ext cx="8305800" cy="2308324"/>
          </a:xfrm>
          <a:prstGeom prst="rect">
            <a:avLst/>
          </a:prstGeom>
        </p:spPr>
        <p:txBody>
          <a:bodyPr wrap="square">
            <a:spAutoFit/>
          </a:bodyPr>
          <a:lstStyle/>
          <a:p>
            <a:r>
              <a:rPr lang="en-US" dirty="0" smtClean="0"/>
              <a:t>Department of Transportation, Washington, DC                                                8/99-Present</a:t>
            </a:r>
          </a:p>
          <a:p>
            <a:r>
              <a:rPr lang="en-US" dirty="0" smtClean="0"/>
              <a:t>Office of the Director                                                                                   40 Hours per Week</a:t>
            </a:r>
          </a:p>
          <a:p>
            <a:r>
              <a:rPr lang="en-US" dirty="0" smtClean="0"/>
              <a:t>123 Streets, Any Street                                                                         Starting Salary $98,000</a:t>
            </a:r>
          </a:p>
          <a:p>
            <a:r>
              <a:rPr lang="en-US" dirty="0" smtClean="0"/>
              <a:t>Any town, Any State 12345                                                                 Ending Salary    $99,000</a:t>
            </a:r>
          </a:p>
          <a:p>
            <a:r>
              <a:rPr lang="en-US" dirty="0" smtClean="0"/>
              <a:t>Supervisor:  John Doe, Phone 333-333-333</a:t>
            </a:r>
          </a:p>
          <a:p>
            <a:r>
              <a:rPr lang="en-US" dirty="0" smtClean="0"/>
              <a:t>May be contacted</a:t>
            </a:r>
          </a:p>
          <a:p>
            <a:endParaRPr lang="en-US" dirty="0" smtClean="0"/>
          </a:p>
          <a:p>
            <a:endParaRPr lang="en-US" dirty="0" smtClean="0"/>
          </a:p>
        </p:txBody>
      </p:sp>
      <p:grpSp>
        <p:nvGrpSpPr>
          <p:cNvPr id="11" name="Group 10"/>
          <p:cNvGrpSpPr/>
          <p:nvPr/>
        </p:nvGrpSpPr>
        <p:grpSpPr>
          <a:xfrm>
            <a:off x="4767943" y="1295400"/>
            <a:ext cx="1524000" cy="1833779"/>
            <a:chOff x="4800600" y="1066800"/>
            <a:chExt cx="1524000" cy="1833779"/>
          </a:xfrm>
        </p:grpSpPr>
        <p:sp>
          <p:nvSpPr>
            <p:cNvPr id="10" name="Rounded Rectangular Callout 9"/>
            <p:cNvSpPr/>
            <p:nvPr/>
          </p:nvSpPr>
          <p:spPr>
            <a:xfrm>
              <a:off x="4800600" y="1066800"/>
              <a:ext cx="1524000" cy="1752600"/>
            </a:xfrm>
            <a:prstGeom prst="wedgeRoundRectCallout">
              <a:avLst>
                <a:gd name="adj1" fmla="val -201254"/>
                <a:gd name="adj2" fmla="val 1133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44143" y="1084697"/>
              <a:ext cx="1447800" cy="1815882"/>
            </a:xfrm>
            <a:prstGeom prst="rect">
              <a:avLst/>
            </a:prstGeom>
          </p:spPr>
          <p:txBody>
            <a:bodyPr wrap="square">
              <a:spAutoFit/>
            </a:bodyPr>
            <a:lstStyle/>
            <a:p>
              <a:r>
                <a:rPr lang="en-US" sz="1400" dirty="0" smtClean="0"/>
                <a:t>If you do not want the person contacted, say </a:t>
              </a:r>
              <a:r>
                <a:rPr lang="en-US" sz="1400" dirty="0"/>
                <a:t>“Do </a:t>
              </a:r>
              <a:r>
                <a:rPr lang="en-US" sz="1400" dirty="0" smtClean="0"/>
                <a:t>not contact</a:t>
              </a:r>
              <a:r>
                <a:rPr lang="en-US" sz="1400" dirty="0"/>
                <a:t>.” Give explanation in Cover Letter </a:t>
              </a:r>
              <a:r>
                <a:rPr lang="en-US" sz="1400" dirty="0" smtClean="0"/>
                <a:t>as to </a:t>
              </a:r>
              <a:r>
                <a:rPr lang="en-US" sz="1400" dirty="0"/>
                <a:t>why.</a:t>
              </a:r>
            </a:p>
            <a:p>
              <a:endParaRPr lang="en-US" sz="1400" dirty="0"/>
            </a:p>
          </p:txBody>
        </p:sp>
      </p:grpSp>
      <p:sp>
        <p:nvSpPr>
          <p:cNvPr id="12" name="Rectangle 11"/>
          <p:cNvSpPr/>
          <p:nvPr/>
        </p:nvSpPr>
        <p:spPr>
          <a:xfrm>
            <a:off x="419099" y="3462278"/>
            <a:ext cx="7810501" cy="3139321"/>
          </a:xfrm>
          <a:prstGeom prst="rect">
            <a:avLst/>
          </a:prstGeom>
        </p:spPr>
        <p:txBody>
          <a:bodyPr wrap="square">
            <a:spAutoFit/>
          </a:bodyPr>
          <a:lstStyle/>
          <a:p>
            <a:r>
              <a:rPr lang="en-US" dirty="0" smtClean="0"/>
              <a:t>Staff Assistant, GS-Series-Grade</a:t>
            </a:r>
          </a:p>
          <a:p>
            <a:endParaRPr lang="en-US" dirty="0"/>
          </a:p>
          <a:p>
            <a:r>
              <a:rPr lang="en-US" dirty="0" smtClean="0"/>
              <a:t>Summarize the job here.  This is optional.  If the hiring office knows about this kind of work, maybe you don’t need this.  If they do not know about this work, this is the place to tell them, in a few concise sentences.</a:t>
            </a:r>
          </a:p>
          <a:p>
            <a:endParaRPr lang="en-US" dirty="0" smtClean="0"/>
          </a:p>
          <a:p>
            <a:pPr marL="1200150" lvl="2" indent="-285750">
              <a:buFont typeface="Arial" pitchFamily="34" charset="0"/>
              <a:buChar char="•"/>
            </a:pPr>
            <a:r>
              <a:rPr lang="en-US" dirty="0" smtClean="0"/>
              <a:t>Bullets should tell job duties in terms of what happened in your work or accomplishment statements.  This is where your results from the work you have done in this position make you different from the other applicants.  Each bullet should be somewhere between 4 to 6 lines.</a:t>
            </a:r>
            <a:endParaRPr lang="en-US" dirty="0"/>
          </a:p>
        </p:txBody>
      </p:sp>
      <p:grpSp>
        <p:nvGrpSpPr>
          <p:cNvPr id="9" name="Group 8"/>
          <p:cNvGrpSpPr/>
          <p:nvPr/>
        </p:nvGrpSpPr>
        <p:grpSpPr>
          <a:xfrm>
            <a:off x="6241531" y="108586"/>
            <a:ext cx="1524000" cy="661422"/>
            <a:chOff x="3801423" y="1016640"/>
            <a:chExt cx="1524000" cy="1752599"/>
          </a:xfrm>
        </p:grpSpPr>
        <p:sp>
          <p:nvSpPr>
            <p:cNvPr id="13" name="Rounded Rectangular Callout 12"/>
            <p:cNvSpPr/>
            <p:nvPr/>
          </p:nvSpPr>
          <p:spPr>
            <a:xfrm>
              <a:off x="3801423" y="1016640"/>
              <a:ext cx="1524000" cy="1752599"/>
            </a:xfrm>
            <a:prstGeom prst="wedgeRoundRectCallout">
              <a:avLst>
                <a:gd name="adj1" fmla="val -2613"/>
                <a:gd name="adj2" fmla="val 9052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831755" y="1039468"/>
              <a:ext cx="1447800" cy="1723547"/>
            </a:xfrm>
            <a:prstGeom prst="rect">
              <a:avLst/>
            </a:prstGeom>
          </p:spPr>
          <p:txBody>
            <a:bodyPr wrap="square">
              <a:spAutoFit/>
            </a:bodyPr>
            <a:lstStyle/>
            <a:p>
              <a:r>
                <a:rPr lang="en-US" sz="1200" dirty="0" smtClean="0"/>
                <a:t>Starting and Ending Dates – Month and Year</a:t>
              </a:r>
              <a:endParaRPr lang="en-US" sz="1200" dirty="0"/>
            </a:p>
            <a:p>
              <a:endParaRPr lang="en-US" sz="1400" dirty="0"/>
            </a:p>
          </p:txBody>
        </p:sp>
      </p:grpSp>
      <p:grpSp>
        <p:nvGrpSpPr>
          <p:cNvPr id="15" name="Group 14"/>
          <p:cNvGrpSpPr/>
          <p:nvPr/>
        </p:nvGrpSpPr>
        <p:grpSpPr>
          <a:xfrm>
            <a:off x="7162800" y="2993864"/>
            <a:ext cx="1676400" cy="962722"/>
            <a:chOff x="3801423" y="1016640"/>
            <a:chExt cx="1524000" cy="2550968"/>
          </a:xfrm>
        </p:grpSpPr>
        <p:sp>
          <p:nvSpPr>
            <p:cNvPr id="16" name="Rounded Rectangular Callout 15"/>
            <p:cNvSpPr/>
            <p:nvPr/>
          </p:nvSpPr>
          <p:spPr>
            <a:xfrm>
              <a:off x="3801423" y="1016640"/>
              <a:ext cx="1524000" cy="1752599"/>
            </a:xfrm>
            <a:prstGeom prst="wedgeRoundRectCallout">
              <a:avLst>
                <a:gd name="adj1" fmla="val -36399"/>
                <a:gd name="adj2" fmla="val 11602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831755" y="1039468"/>
              <a:ext cx="1493668" cy="2528140"/>
            </a:xfrm>
            <a:prstGeom prst="rect">
              <a:avLst/>
            </a:prstGeom>
          </p:spPr>
          <p:txBody>
            <a:bodyPr wrap="square">
              <a:spAutoFit/>
            </a:bodyPr>
            <a:lstStyle/>
            <a:p>
              <a:r>
                <a:rPr lang="en-US" sz="1400" dirty="0" smtClean="0"/>
                <a:t>Optional; however very effective</a:t>
              </a:r>
              <a:endParaRPr lang="en-US" sz="1400" dirty="0"/>
            </a:p>
            <a:p>
              <a:endParaRPr lang="en-US" sz="1400" dirty="0"/>
            </a:p>
          </p:txBody>
        </p:sp>
      </p:grpSp>
      <p:grpSp>
        <p:nvGrpSpPr>
          <p:cNvPr id="18" name="Group 17"/>
          <p:cNvGrpSpPr/>
          <p:nvPr/>
        </p:nvGrpSpPr>
        <p:grpSpPr>
          <a:xfrm>
            <a:off x="170329" y="5410200"/>
            <a:ext cx="1143000" cy="966017"/>
            <a:chOff x="3980717" y="1016640"/>
            <a:chExt cx="1344706" cy="1851529"/>
          </a:xfrm>
        </p:grpSpPr>
        <p:sp>
          <p:nvSpPr>
            <p:cNvPr id="19" name="Rounded Rectangular Callout 18"/>
            <p:cNvSpPr/>
            <p:nvPr/>
          </p:nvSpPr>
          <p:spPr>
            <a:xfrm>
              <a:off x="3980717" y="1016640"/>
              <a:ext cx="1344706" cy="1746373"/>
            </a:xfrm>
            <a:prstGeom prst="wedgeRoundRectCallout">
              <a:avLst>
                <a:gd name="adj1" fmla="val 62900"/>
                <a:gd name="adj2" fmla="val -5280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980717" y="1039467"/>
              <a:ext cx="1298837" cy="1828702"/>
            </a:xfrm>
            <a:prstGeom prst="rect">
              <a:avLst/>
            </a:prstGeom>
          </p:spPr>
          <p:txBody>
            <a:bodyPr wrap="square">
              <a:spAutoFit/>
            </a:bodyPr>
            <a:lstStyle/>
            <a:p>
              <a:r>
                <a:rPr lang="en-US" sz="1400" dirty="0" smtClean="0"/>
                <a:t>Bullets need to focus on outcomes</a:t>
              </a:r>
              <a:endParaRPr lang="en-US" sz="1400" dirty="0"/>
            </a:p>
            <a:p>
              <a:endParaRPr lang="en-US" sz="1400" dirty="0"/>
            </a:p>
          </p:txBody>
        </p:sp>
      </p:grpSp>
    </p:spTree>
    <p:extLst>
      <p:ext uri="{BB962C8B-B14F-4D97-AF65-F5344CB8AC3E}">
        <p14:creationId xmlns:p14="http://schemas.microsoft.com/office/powerpoint/2010/main" val="85255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458200" cy="2554545"/>
          </a:xfrm>
          <a:prstGeom prst="rect">
            <a:avLst/>
          </a:prstGeom>
        </p:spPr>
        <p:txBody>
          <a:bodyPr wrap="square">
            <a:spAutoFit/>
          </a:bodyPr>
          <a:lstStyle/>
          <a:p>
            <a:pPr marL="1200150" lvl="2" indent="-285750">
              <a:buFont typeface="Arial" pitchFamily="34" charset="0"/>
              <a:buChar char="•"/>
            </a:pPr>
            <a:r>
              <a:rPr lang="en-US" sz="1600" dirty="0"/>
              <a:t>In some of the bullets, you can speak of your results in terms of “percentages”, “time”, or dollars. “. . . as a result, the budget came in under 9% of the projection.” </a:t>
            </a:r>
            <a:r>
              <a:rPr lang="en-US" sz="1600" dirty="0" smtClean="0"/>
              <a:t>    “. </a:t>
            </a:r>
            <a:r>
              <a:rPr lang="en-US" sz="1600" dirty="0"/>
              <a:t>. . the report was submitted 70 days before it was due." “My work in monitoring expenses for the program resulted in a savings of over $29 billion.</a:t>
            </a:r>
          </a:p>
          <a:p>
            <a:pPr marL="1200150" lvl="2" indent="-285750">
              <a:buFont typeface="Arial" pitchFamily="34" charset="0"/>
              <a:buChar char="•"/>
            </a:pPr>
            <a:r>
              <a:rPr lang="en-US" sz="1600" dirty="0"/>
              <a:t>The position(s) you have held for the last five years typically should have more bullets (approximately 4 to 8 bullets), since this is the position that best relates to the position for which you are applying. The position you had five or more years ago typically does not add as much value to your resume, so reduce the number of bullets for this position to maybe two bullets, unless your previous experience is the only experience from which you are taking job-related experience.</a:t>
            </a:r>
          </a:p>
        </p:txBody>
      </p:sp>
      <p:grpSp>
        <p:nvGrpSpPr>
          <p:cNvPr id="3" name="Group 2"/>
          <p:cNvGrpSpPr/>
          <p:nvPr/>
        </p:nvGrpSpPr>
        <p:grpSpPr>
          <a:xfrm>
            <a:off x="131668" y="1676400"/>
            <a:ext cx="1447800" cy="1746102"/>
            <a:chOff x="4800600" y="1066800"/>
            <a:chExt cx="1524000" cy="1969121"/>
          </a:xfrm>
        </p:grpSpPr>
        <p:sp>
          <p:nvSpPr>
            <p:cNvPr id="4" name="Rounded Rectangular Callout 3"/>
            <p:cNvSpPr/>
            <p:nvPr/>
          </p:nvSpPr>
          <p:spPr>
            <a:xfrm>
              <a:off x="4800600" y="1066800"/>
              <a:ext cx="1524000" cy="1752600"/>
            </a:xfrm>
            <a:prstGeom prst="wedgeRoundRectCallout">
              <a:avLst>
                <a:gd name="adj1" fmla="val 74863"/>
                <a:gd name="adj2" fmla="val 6756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038602" y="1089814"/>
              <a:ext cx="1164771" cy="1946107"/>
            </a:xfrm>
            <a:prstGeom prst="rect">
              <a:avLst/>
            </a:prstGeom>
          </p:spPr>
          <p:txBody>
            <a:bodyPr wrap="square">
              <a:spAutoFit/>
            </a:bodyPr>
            <a:lstStyle/>
            <a:p>
              <a:r>
                <a:rPr lang="en-US" sz="1400" dirty="0" smtClean="0"/>
                <a:t>Bold only first line of organization and dates so they stand out.</a:t>
              </a:r>
              <a:endParaRPr lang="en-US" sz="1400" dirty="0"/>
            </a:p>
          </p:txBody>
        </p:sp>
      </p:grpSp>
      <p:sp>
        <p:nvSpPr>
          <p:cNvPr id="7" name="Rectangle 6"/>
          <p:cNvSpPr/>
          <p:nvPr/>
        </p:nvSpPr>
        <p:spPr>
          <a:xfrm>
            <a:off x="357770" y="3581400"/>
            <a:ext cx="8305800" cy="1754326"/>
          </a:xfrm>
          <a:prstGeom prst="rect">
            <a:avLst/>
          </a:prstGeom>
        </p:spPr>
        <p:txBody>
          <a:bodyPr wrap="square">
            <a:spAutoFit/>
          </a:bodyPr>
          <a:lstStyle/>
          <a:p>
            <a:r>
              <a:rPr lang="en-US" b="1" dirty="0" smtClean="0"/>
              <a:t>Department of Transportation</a:t>
            </a:r>
            <a:r>
              <a:rPr lang="en-US" dirty="0" smtClean="0"/>
              <a:t>, Washington, DC               </a:t>
            </a:r>
            <a:r>
              <a:rPr lang="en-US" dirty="0" smtClean="0"/>
              <a:t>                                    </a:t>
            </a:r>
            <a:r>
              <a:rPr lang="en-US" b="1" dirty="0" smtClean="0"/>
              <a:t>5/95-8/99</a:t>
            </a:r>
            <a:endParaRPr lang="en-US" b="1" dirty="0" smtClean="0"/>
          </a:p>
          <a:p>
            <a:r>
              <a:rPr lang="en-US" dirty="0" smtClean="0"/>
              <a:t>Office of the Director                                                                                   40 Hours per Week</a:t>
            </a:r>
          </a:p>
          <a:p>
            <a:r>
              <a:rPr lang="en-US" dirty="0" smtClean="0"/>
              <a:t>123 Streets, Any Street                                                                         Starting Salary $</a:t>
            </a:r>
            <a:r>
              <a:rPr lang="en-US" dirty="0" smtClean="0"/>
              <a:t>97,000</a:t>
            </a:r>
            <a:endParaRPr lang="en-US" dirty="0" smtClean="0"/>
          </a:p>
          <a:p>
            <a:r>
              <a:rPr lang="en-US" dirty="0" smtClean="0"/>
              <a:t>Any town, Any State 12345                                                                 </a:t>
            </a:r>
            <a:r>
              <a:rPr lang="en-US" dirty="0" smtClean="0"/>
              <a:t> Ending Salary   </a:t>
            </a:r>
            <a:r>
              <a:rPr lang="en-US" dirty="0" smtClean="0"/>
              <a:t>$</a:t>
            </a:r>
            <a:r>
              <a:rPr lang="en-US" dirty="0" smtClean="0"/>
              <a:t>98,000</a:t>
            </a:r>
            <a:endParaRPr lang="en-US" dirty="0" smtClean="0"/>
          </a:p>
          <a:p>
            <a:r>
              <a:rPr lang="en-US" dirty="0" smtClean="0"/>
              <a:t>Supervisor:  John Doe, Phone 333-333-333</a:t>
            </a:r>
          </a:p>
          <a:p>
            <a:r>
              <a:rPr lang="en-US" dirty="0" smtClean="0"/>
              <a:t>May be </a:t>
            </a:r>
            <a:r>
              <a:rPr lang="en-US" dirty="0" smtClean="0"/>
              <a:t>contacted</a:t>
            </a:r>
            <a:endParaRPr lang="en-US" dirty="0" smtClean="0"/>
          </a:p>
        </p:txBody>
      </p:sp>
      <p:sp>
        <p:nvSpPr>
          <p:cNvPr id="8" name="Rectangle 7"/>
          <p:cNvSpPr/>
          <p:nvPr/>
        </p:nvSpPr>
        <p:spPr>
          <a:xfrm>
            <a:off x="354366" y="5408474"/>
            <a:ext cx="8305800" cy="1200329"/>
          </a:xfrm>
          <a:prstGeom prst="rect">
            <a:avLst/>
          </a:prstGeom>
        </p:spPr>
        <p:txBody>
          <a:bodyPr wrap="square">
            <a:spAutoFit/>
          </a:bodyPr>
          <a:lstStyle/>
          <a:p>
            <a:r>
              <a:rPr lang="en-US" i="1" dirty="0" smtClean="0"/>
              <a:t>Program Manager</a:t>
            </a:r>
            <a:r>
              <a:rPr lang="en-US" dirty="0" smtClean="0"/>
              <a:t>, GS-Series-Grade</a:t>
            </a:r>
          </a:p>
          <a:p>
            <a:pPr lvl="1"/>
            <a:r>
              <a:rPr lang="en-US" dirty="0" smtClean="0"/>
              <a:t>Use a text box to summarize what you did in the position.  Indent it so it stands out.</a:t>
            </a:r>
          </a:p>
          <a:p>
            <a:pPr marL="1200150" lvl="2" indent="-285750">
              <a:buFont typeface="Arial" pitchFamily="34" charset="0"/>
              <a:buChar char="•"/>
            </a:pPr>
            <a:r>
              <a:rPr lang="en-US" dirty="0" smtClean="0"/>
              <a:t>Same </a:t>
            </a:r>
            <a:r>
              <a:rPr lang="en-US" dirty="0"/>
              <a:t>ideas about bullets as noted above </a:t>
            </a:r>
            <a:endParaRPr lang="en-US" dirty="0" smtClean="0"/>
          </a:p>
        </p:txBody>
      </p:sp>
    </p:spTree>
    <p:extLst>
      <p:ext uri="{BB962C8B-B14F-4D97-AF65-F5344CB8AC3E}">
        <p14:creationId xmlns:p14="http://schemas.microsoft.com/office/powerpoint/2010/main" val="22816234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48346" y="627102"/>
            <a:ext cx="1238224" cy="400110"/>
          </a:xfrm>
          <a:prstGeom prst="rect">
            <a:avLst/>
          </a:prstGeom>
        </p:spPr>
        <p:txBody>
          <a:bodyPr wrap="none">
            <a:spAutoFit/>
          </a:bodyPr>
          <a:lstStyle/>
          <a:p>
            <a:r>
              <a:rPr lang="en-US" sz="2000" b="1" dirty="0" smtClean="0"/>
              <a:t>Education</a:t>
            </a:r>
            <a:endParaRPr lang="en-US" sz="2000" b="1" dirty="0"/>
          </a:p>
        </p:txBody>
      </p:sp>
      <p:sp>
        <p:nvSpPr>
          <p:cNvPr id="3" name="Rectangle 2"/>
          <p:cNvSpPr/>
          <p:nvPr/>
        </p:nvSpPr>
        <p:spPr>
          <a:xfrm>
            <a:off x="304800" y="914400"/>
            <a:ext cx="8610600" cy="2308324"/>
          </a:xfrm>
          <a:prstGeom prst="rect">
            <a:avLst/>
          </a:prstGeom>
        </p:spPr>
        <p:txBody>
          <a:bodyPr wrap="square">
            <a:spAutoFit/>
          </a:bodyPr>
          <a:lstStyle/>
          <a:p>
            <a:endParaRPr lang="en-US" dirty="0"/>
          </a:p>
          <a:p>
            <a:pPr lvl="1"/>
            <a:r>
              <a:rPr lang="en-US" i="1" dirty="0"/>
              <a:t>Masters of Science </a:t>
            </a:r>
            <a:r>
              <a:rPr lang="en-US" dirty="0"/>
              <a:t>in Wagon Wheels, University of Anywhere </a:t>
            </a:r>
          </a:p>
          <a:p>
            <a:pPr lvl="1"/>
            <a:r>
              <a:rPr lang="en-US" dirty="0"/>
              <a:t>City, State Anywhere, Zip Code, 19XX </a:t>
            </a:r>
            <a:endParaRPr lang="en-US" dirty="0" smtClean="0"/>
          </a:p>
          <a:p>
            <a:pPr lvl="1"/>
            <a:endParaRPr lang="en-US" dirty="0"/>
          </a:p>
          <a:p>
            <a:pPr lvl="1"/>
            <a:r>
              <a:rPr lang="en-US" i="1" dirty="0"/>
              <a:t>Bachelors of Arts</a:t>
            </a:r>
            <a:r>
              <a:rPr lang="en-US" dirty="0"/>
              <a:t>, Wheel Design, College of Anywhere </a:t>
            </a:r>
          </a:p>
          <a:p>
            <a:pPr lvl="1"/>
            <a:r>
              <a:rPr lang="en-US" dirty="0"/>
              <a:t>City, State Anywhere, Zip Code, </a:t>
            </a:r>
            <a:r>
              <a:rPr lang="en-US" dirty="0" smtClean="0"/>
              <a:t>19XX</a:t>
            </a:r>
          </a:p>
          <a:p>
            <a:pPr lvl="1"/>
            <a:r>
              <a:rPr lang="en-US" dirty="0" smtClean="0"/>
              <a:t> </a:t>
            </a:r>
            <a:endParaRPr lang="en-US" dirty="0"/>
          </a:p>
          <a:p>
            <a:pPr lvl="1"/>
            <a:r>
              <a:rPr lang="en-US" i="1" dirty="0"/>
              <a:t>Diploma</a:t>
            </a:r>
            <a:r>
              <a:rPr lang="en-US" dirty="0"/>
              <a:t>, Any High School, City Anywhere, State Anywhere, Zip Code, 19XX </a:t>
            </a:r>
          </a:p>
        </p:txBody>
      </p:sp>
      <p:grpSp>
        <p:nvGrpSpPr>
          <p:cNvPr id="4" name="Group 3"/>
          <p:cNvGrpSpPr/>
          <p:nvPr/>
        </p:nvGrpSpPr>
        <p:grpSpPr>
          <a:xfrm>
            <a:off x="1354589" y="114822"/>
            <a:ext cx="1905000" cy="789290"/>
            <a:chOff x="4800600" y="1066800"/>
            <a:chExt cx="1524000" cy="1752600"/>
          </a:xfrm>
        </p:grpSpPr>
        <p:sp>
          <p:nvSpPr>
            <p:cNvPr id="5" name="Rounded Rectangular Callout 4"/>
            <p:cNvSpPr/>
            <p:nvPr/>
          </p:nvSpPr>
          <p:spPr>
            <a:xfrm>
              <a:off x="4800600" y="1066800"/>
              <a:ext cx="1524000" cy="1752600"/>
            </a:xfrm>
            <a:prstGeom prst="wedgeRoundRectCallout">
              <a:avLst>
                <a:gd name="adj1" fmla="val -69570"/>
                <a:gd name="adj2" fmla="val 96155"/>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948670" y="1342377"/>
              <a:ext cx="1322562" cy="1391284"/>
            </a:xfrm>
            <a:prstGeom prst="rect">
              <a:avLst/>
            </a:prstGeom>
          </p:spPr>
          <p:txBody>
            <a:bodyPr wrap="square">
              <a:spAutoFit/>
            </a:bodyPr>
            <a:lstStyle/>
            <a:p>
              <a:r>
                <a:rPr lang="en-US" sz="1400" dirty="0" smtClean="0"/>
                <a:t>Indent so the degree stands out. </a:t>
              </a:r>
              <a:endParaRPr lang="en-US" sz="1400" dirty="0"/>
            </a:p>
          </p:txBody>
        </p:sp>
      </p:grpSp>
      <p:sp>
        <p:nvSpPr>
          <p:cNvPr id="7" name="Cloud Callout 6"/>
          <p:cNvSpPr/>
          <p:nvPr/>
        </p:nvSpPr>
        <p:spPr>
          <a:xfrm>
            <a:off x="6223551" y="152400"/>
            <a:ext cx="2667000" cy="685800"/>
          </a:xfrm>
          <a:prstGeom prst="cloudCallout">
            <a:avLst>
              <a:gd name="adj1" fmla="val -89933"/>
              <a:gd name="adj2" fmla="val 6728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589260" y="211997"/>
            <a:ext cx="1945140" cy="523220"/>
          </a:xfrm>
          <a:prstGeom prst="rect">
            <a:avLst/>
          </a:prstGeom>
        </p:spPr>
        <p:txBody>
          <a:bodyPr wrap="square">
            <a:spAutoFit/>
          </a:bodyPr>
          <a:lstStyle/>
          <a:p>
            <a:r>
              <a:rPr lang="en-US" sz="1400" dirty="0"/>
              <a:t>Don’t mix “Training with Education. </a:t>
            </a:r>
          </a:p>
        </p:txBody>
      </p:sp>
      <p:sp>
        <p:nvSpPr>
          <p:cNvPr id="9" name="Oval Callout 8"/>
          <p:cNvSpPr/>
          <p:nvPr/>
        </p:nvSpPr>
        <p:spPr>
          <a:xfrm>
            <a:off x="6590439" y="1187139"/>
            <a:ext cx="1885517" cy="1371600"/>
          </a:xfrm>
          <a:prstGeom prst="wedgeEllipseCallout">
            <a:avLst>
              <a:gd name="adj1" fmla="val -90987"/>
              <a:gd name="adj2" fmla="val 6962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675947" y="1420196"/>
            <a:ext cx="1714500" cy="954107"/>
          </a:xfrm>
          <a:prstGeom prst="rect">
            <a:avLst/>
          </a:prstGeom>
        </p:spPr>
        <p:txBody>
          <a:bodyPr wrap="square">
            <a:spAutoFit/>
          </a:bodyPr>
          <a:lstStyle/>
          <a:p>
            <a:r>
              <a:rPr lang="en-US" sz="1400" dirty="0"/>
              <a:t>Name, City, State, zip code (if known) and date of diploma are required </a:t>
            </a:r>
          </a:p>
        </p:txBody>
      </p:sp>
      <p:grpSp>
        <p:nvGrpSpPr>
          <p:cNvPr id="11" name="Group 10"/>
          <p:cNvGrpSpPr/>
          <p:nvPr/>
        </p:nvGrpSpPr>
        <p:grpSpPr>
          <a:xfrm>
            <a:off x="92499" y="3430633"/>
            <a:ext cx="744071" cy="911154"/>
            <a:chOff x="3980717" y="1016640"/>
            <a:chExt cx="1344706" cy="1746373"/>
          </a:xfrm>
        </p:grpSpPr>
        <p:sp>
          <p:nvSpPr>
            <p:cNvPr id="12" name="Rounded Rectangular Callout 11"/>
            <p:cNvSpPr/>
            <p:nvPr/>
          </p:nvSpPr>
          <p:spPr>
            <a:xfrm>
              <a:off x="3980717" y="1016640"/>
              <a:ext cx="1344706" cy="1746373"/>
            </a:xfrm>
            <a:prstGeom prst="wedgeRoundRectCallout">
              <a:avLst>
                <a:gd name="adj1" fmla="val 46766"/>
                <a:gd name="adj2" fmla="val -8316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980717" y="1039467"/>
              <a:ext cx="1344706" cy="1592739"/>
            </a:xfrm>
            <a:prstGeom prst="rect">
              <a:avLst/>
            </a:prstGeom>
          </p:spPr>
          <p:txBody>
            <a:bodyPr wrap="square">
              <a:spAutoFit/>
            </a:bodyPr>
            <a:lstStyle/>
            <a:p>
              <a:r>
                <a:rPr lang="en-US" sz="1200" dirty="0" smtClean="0"/>
                <a:t>High School Info Required</a:t>
              </a:r>
              <a:endParaRPr lang="en-US" sz="1200" dirty="0"/>
            </a:p>
          </p:txBody>
        </p:sp>
      </p:grpSp>
      <p:sp>
        <p:nvSpPr>
          <p:cNvPr id="14" name="Rectangle 13"/>
          <p:cNvSpPr/>
          <p:nvPr/>
        </p:nvSpPr>
        <p:spPr>
          <a:xfrm>
            <a:off x="4007005" y="3276600"/>
            <a:ext cx="1033103" cy="400110"/>
          </a:xfrm>
          <a:prstGeom prst="rect">
            <a:avLst/>
          </a:prstGeom>
        </p:spPr>
        <p:txBody>
          <a:bodyPr wrap="none">
            <a:spAutoFit/>
          </a:bodyPr>
          <a:lstStyle/>
          <a:p>
            <a:r>
              <a:rPr lang="en-US" sz="2000" b="1" dirty="0" smtClean="0"/>
              <a:t>Training</a:t>
            </a:r>
            <a:endParaRPr lang="en-US" sz="2000" dirty="0"/>
          </a:p>
        </p:txBody>
      </p:sp>
      <p:sp>
        <p:nvSpPr>
          <p:cNvPr id="15" name="Rectangle 14"/>
          <p:cNvSpPr/>
          <p:nvPr/>
        </p:nvSpPr>
        <p:spPr>
          <a:xfrm>
            <a:off x="836570" y="3944518"/>
            <a:ext cx="6725260" cy="2554545"/>
          </a:xfrm>
          <a:prstGeom prst="rect">
            <a:avLst/>
          </a:prstGeom>
        </p:spPr>
        <p:txBody>
          <a:bodyPr wrap="square">
            <a:spAutoFit/>
          </a:bodyPr>
          <a:lstStyle/>
          <a:p>
            <a:r>
              <a:rPr lang="en-US" sz="1600" dirty="0" smtClean="0"/>
              <a:t>2001 	</a:t>
            </a:r>
            <a:r>
              <a:rPr lang="en-US" sz="1600" i="1" dirty="0" smtClean="0"/>
              <a:t>English </a:t>
            </a:r>
            <a:r>
              <a:rPr lang="en-US" sz="1600" i="1" dirty="0"/>
              <a:t>Composition</a:t>
            </a:r>
          </a:p>
          <a:p>
            <a:r>
              <a:rPr lang="en-US" sz="1600" dirty="0" smtClean="0"/>
              <a:t>	University </a:t>
            </a:r>
            <a:r>
              <a:rPr lang="en-US" sz="1600" dirty="0"/>
              <a:t>of Maryland Graduate School, 3cr</a:t>
            </a:r>
          </a:p>
          <a:p>
            <a:r>
              <a:rPr lang="en-US" sz="1600" dirty="0" smtClean="0"/>
              <a:t>2000 	</a:t>
            </a:r>
            <a:r>
              <a:rPr lang="en-US" sz="1600" i="1" dirty="0" smtClean="0"/>
              <a:t>Computer </a:t>
            </a:r>
            <a:r>
              <a:rPr lang="en-US" sz="1600" i="1" dirty="0"/>
              <a:t>Keyboard</a:t>
            </a:r>
          </a:p>
          <a:p>
            <a:r>
              <a:rPr lang="en-US" sz="1600" dirty="0" smtClean="0"/>
              <a:t>	USDA </a:t>
            </a:r>
            <a:r>
              <a:rPr lang="en-US" sz="1600" dirty="0"/>
              <a:t>Graduate School, 40 </a:t>
            </a:r>
            <a:r>
              <a:rPr lang="en-US" sz="1600" dirty="0" err="1"/>
              <a:t>hrs</a:t>
            </a:r>
            <a:r>
              <a:rPr lang="en-US" sz="1600" dirty="0"/>
              <a:t> over five days</a:t>
            </a:r>
          </a:p>
          <a:p>
            <a:r>
              <a:rPr lang="en-US" sz="1600" dirty="0"/>
              <a:t>1999 </a:t>
            </a:r>
            <a:r>
              <a:rPr lang="en-US" sz="1600" dirty="0" smtClean="0"/>
              <a:t>	</a:t>
            </a:r>
            <a:r>
              <a:rPr lang="en-US" sz="1600" i="1" dirty="0" smtClean="0"/>
              <a:t>Conflict </a:t>
            </a:r>
            <a:r>
              <a:rPr lang="en-US" sz="1600" i="1" dirty="0"/>
              <a:t>Management</a:t>
            </a:r>
          </a:p>
          <a:p>
            <a:r>
              <a:rPr lang="en-US" sz="1600" dirty="0" smtClean="0"/>
              <a:t>	Price </a:t>
            </a:r>
            <a:r>
              <a:rPr lang="en-US" sz="1600" dirty="0"/>
              <a:t>George’s County Adult Education Program, 1 </a:t>
            </a:r>
            <a:r>
              <a:rPr lang="en-US" sz="1600" dirty="0" err="1"/>
              <a:t>hr</a:t>
            </a:r>
            <a:endParaRPr lang="en-US" sz="1600" dirty="0"/>
          </a:p>
          <a:p>
            <a:r>
              <a:rPr lang="en-US" sz="1600" dirty="0"/>
              <a:t>1998 </a:t>
            </a:r>
            <a:r>
              <a:rPr lang="en-US" sz="1600" dirty="0" smtClean="0"/>
              <a:t>	</a:t>
            </a:r>
            <a:r>
              <a:rPr lang="en-US" sz="1600" i="1" dirty="0" smtClean="0"/>
              <a:t>Brain </a:t>
            </a:r>
            <a:r>
              <a:rPr lang="en-US" sz="1600" i="1" dirty="0"/>
              <a:t>Surgery</a:t>
            </a:r>
          </a:p>
          <a:p>
            <a:r>
              <a:rPr lang="en-US" sz="1600" dirty="0" smtClean="0"/>
              <a:t>	John </a:t>
            </a:r>
            <a:r>
              <a:rPr lang="en-US" sz="1600" dirty="0"/>
              <a:t>Hopkins Medical School, First year medical student (part time)</a:t>
            </a:r>
          </a:p>
          <a:p>
            <a:r>
              <a:rPr lang="en-US" sz="1600" dirty="0"/>
              <a:t>1997 </a:t>
            </a:r>
            <a:r>
              <a:rPr lang="en-US" sz="1600" dirty="0" smtClean="0"/>
              <a:t>	</a:t>
            </a:r>
            <a:r>
              <a:rPr lang="en-US" sz="1600" i="1" dirty="0" smtClean="0"/>
              <a:t>Basic </a:t>
            </a:r>
            <a:r>
              <a:rPr lang="en-US" sz="1600" i="1" dirty="0"/>
              <a:t>Supervision</a:t>
            </a:r>
          </a:p>
          <a:p>
            <a:r>
              <a:rPr lang="en-US" sz="1600" dirty="0" smtClean="0"/>
              <a:t>	DOT </a:t>
            </a:r>
            <a:r>
              <a:rPr lang="en-US" sz="1600" dirty="0"/>
              <a:t>Connection, 40 </a:t>
            </a:r>
            <a:r>
              <a:rPr lang="en-US" sz="1600" dirty="0" err="1"/>
              <a:t>hrs</a:t>
            </a:r>
            <a:r>
              <a:rPr lang="en-US" sz="1600" dirty="0"/>
              <a:t> for First Time Supervisors</a:t>
            </a:r>
          </a:p>
        </p:txBody>
      </p:sp>
      <p:grpSp>
        <p:nvGrpSpPr>
          <p:cNvPr id="16" name="Group 15"/>
          <p:cNvGrpSpPr/>
          <p:nvPr/>
        </p:nvGrpSpPr>
        <p:grpSpPr>
          <a:xfrm>
            <a:off x="6324599" y="3476655"/>
            <a:ext cx="2169285" cy="1198836"/>
            <a:chOff x="4800600" y="1066800"/>
            <a:chExt cx="1536701" cy="1752600"/>
          </a:xfrm>
        </p:grpSpPr>
        <p:sp>
          <p:nvSpPr>
            <p:cNvPr id="17" name="Rounded Rectangular Callout 16"/>
            <p:cNvSpPr/>
            <p:nvPr/>
          </p:nvSpPr>
          <p:spPr>
            <a:xfrm>
              <a:off x="4800600" y="1066800"/>
              <a:ext cx="1524000" cy="1752600"/>
            </a:xfrm>
            <a:prstGeom prst="wedgeRoundRectCallout">
              <a:avLst>
                <a:gd name="adj1" fmla="val -69570"/>
                <a:gd name="adj2" fmla="val 96155"/>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813301" y="1090929"/>
              <a:ext cx="1524000" cy="1709788"/>
            </a:xfrm>
            <a:prstGeom prst="rect">
              <a:avLst/>
            </a:prstGeom>
          </p:spPr>
          <p:txBody>
            <a:bodyPr wrap="square">
              <a:spAutoFit/>
            </a:bodyPr>
            <a:lstStyle/>
            <a:p>
              <a:r>
                <a:rPr lang="en-US" sz="1400" dirty="0" smtClean="0"/>
                <a:t>Only required information is title and year; however adding name of school and hours completed could work to your advantage. </a:t>
              </a:r>
              <a:endParaRPr lang="en-US" sz="1400" dirty="0"/>
            </a:p>
          </p:txBody>
        </p:sp>
      </p:grpSp>
    </p:spTree>
    <p:extLst>
      <p:ext uri="{BB962C8B-B14F-4D97-AF65-F5344CB8AC3E}">
        <p14:creationId xmlns:p14="http://schemas.microsoft.com/office/powerpoint/2010/main" val="4069719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836474"/>
            <a:ext cx="8686800" cy="5793894"/>
          </a:xfrm>
          <a:prstGeom prst="rect">
            <a:avLst/>
          </a:prstGeom>
        </p:spPr>
        <p:txBody>
          <a:bodyPr wrap="square">
            <a:spAutoFit/>
          </a:bodyPr>
          <a:lstStyle/>
          <a:p>
            <a:pPr algn="ctr"/>
            <a:r>
              <a:rPr lang="en-US" sz="2000" b="1" dirty="0"/>
              <a:t>Awards</a:t>
            </a:r>
            <a:endParaRPr lang="en-US" b="1" dirty="0"/>
          </a:p>
          <a:p>
            <a:r>
              <a:rPr lang="en-US" dirty="0" smtClean="0"/>
              <a:t>5/99—Received </a:t>
            </a:r>
            <a:r>
              <a:rPr lang="en-US" dirty="0"/>
              <a:t>$25,000 cash bonus for developing a new concept in traffic management of </a:t>
            </a:r>
            <a:r>
              <a:rPr lang="en-US" dirty="0" smtClean="0"/>
              <a:t>camels</a:t>
            </a:r>
          </a:p>
          <a:p>
            <a:endParaRPr lang="en-US" sz="1050" dirty="0"/>
          </a:p>
          <a:p>
            <a:r>
              <a:rPr lang="en-US" dirty="0"/>
              <a:t>10/98—Recognized for outstanding work in developing a new phone system for the office. Certificate presented by the President of the United </a:t>
            </a:r>
            <a:r>
              <a:rPr lang="en-US" dirty="0" smtClean="0"/>
              <a:t>States</a:t>
            </a:r>
          </a:p>
          <a:p>
            <a:endParaRPr lang="en-US" dirty="0" smtClean="0"/>
          </a:p>
          <a:p>
            <a:endParaRPr lang="en-US" dirty="0" smtClean="0"/>
          </a:p>
          <a:p>
            <a:pPr algn="ctr"/>
            <a:r>
              <a:rPr lang="en-US" sz="2000" b="1" dirty="0"/>
              <a:t>Certifications</a:t>
            </a:r>
            <a:r>
              <a:rPr lang="en-US" b="1" dirty="0"/>
              <a:t> </a:t>
            </a:r>
            <a:endParaRPr lang="en-US" dirty="0"/>
          </a:p>
          <a:p>
            <a:r>
              <a:rPr lang="en-US" dirty="0"/>
              <a:t>1/99—Business Coach Certification awarded by the National Association of Business Coaches, Anywhere, NN. Certified to conduct coaching sessions and to train others in the techniques of coaching</a:t>
            </a:r>
            <a:r>
              <a:rPr lang="en-US" dirty="0" smtClean="0"/>
              <a:t>.</a:t>
            </a:r>
          </a:p>
          <a:p>
            <a:r>
              <a:rPr lang="en-US" sz="1000" dirty="0" smtClean="0"/>
              <a:t> </a:t>
            </a:r>
            <a:endParaRPr lang="en-US" sz="1200" dirty="0"/>
          </a:p>
          <a:p>
            <a:r>
              <a:rPr lang="en-US" dirty="0"/>
              <a:t>3/99—Wagon </a:t>
            </a:r>
            <a:r>
              <a:rPr lang="en-US" dirty="0" err="1"/>
              <a:t>Bander</a:t>
            </a:r>
            <a:r>
              <a:rPr lang="en-US" dirty="0"/>
              <a:t>. Certified to install steel bands on wagon wheels. Awarded by the International Association of Wheels. </a:t>
            </a:r>
          </a:p>
          <a:p>
            <a:pPr algn="ctr"/>
            <a:r>
              <a:rPr lang="en-US" sz="2000" b="1" dirty="0"/>
              <a:t>Publications</a:t>
            </a:r>
            <a:r>
              <a:rPr lang="en-US" b="1" dirty="0"/>
              <a:t> </a:t>
            </a:r>
            <a:endParaRPr lang="en-US" dirty="0"/>
          </a:p>
          <a:p>
            <a:r>
              <a:rPr lang="en-US" dirty="0"/>
              <a:t>Doe, Mary. (19XX). </a:t>
            </a:r>
            <a:r>
              <a:rPr lang="en-US" i="1" dirty="0"/>
              <a:t>How To Put Sails on Covered Wagons</a:t>
            </a:r>
            <a:r>
              <a:rPr lang="en-US" dirty="0"/>
              <a:t>. New York: Any Publisher</a:t>
            </a:r>
            <a:r>
              <a:rPr lang="en-US" dirty="0" smtClean="0"/>
              <a:t>.</a:t>
            </a:r>
          </a:p>
          <a:p>
            <a:r>
              <a:rPr lang="en-US" dirty="0" smtClean="0"/>
              <a:t> </a:t>
            </a:r>
            <a:endParaRPr lang="en-US" dirty="0"/>
          </a:p>
          <a:p>
            <a:pPr algn="ctr"/>
            <a:r>
              <a:rPr lang="en-US" sz="2000" b="1" dirty="0"/>
              <a:t>Presentations </a:t>
            </a:r>
            <a:endParaRPr lang="en-US" sz="2000" dirty="0"/>
          </a:p>
          <a:p>
            <a:r>
              <a:rPr lang="en-US" i="1" dirty="0"/>
              <a:t>“Will Oxen Remain the Prime Mover of Ox Carts.” </a:t>
            </a:r>
            <a:r>
              <a:rPr lang="en-US" dirty="0"/>
              <a:t>Presented to the National Association of Cow Dealers, Any Town, USA, March 19XX. </a:t>
            </a:r>
          </a:p>
        </p:txBody>
      </p:sp>
      <p:sp>
        <p:nvSpPr>
          <p:cNvPr id="3" name="Oval Callout 2"/>
          <p:cNvSpPr/>
          <p:nvPr/>
        </p:nvSpPr>
        <p:spPr>
          <a:xfrm>
            <a:off x="5105400" y="287044"/>
            <a:ext cx="3200400" cy="779756"/>
          </a:xfrm>
          <a:prstGeom prst="wedgeEllipseCallout">
            <a:avLst>
              <a:gd name="adj1" fmla="val -53101"/>
              <a:gd name="adj2" fmla="val 6638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257800" y="415312"/>
            <a:ext cx="3048000" cy="523220"/>
          </a:xfrm>
          <a:prstGeom prst="rect">
            <a:avLst/>
          </a:prstGeom>
        </p:spPr>
        <p:txBody>
          <a:bodyPr wrap="square">
            <a:spAutoFit/>
          </a:bodyPr>
          <a:lstStyle/>
          <a:p>
            <a:r>
              <a:rPr lang="en-US" sz="1400" dirty="0"/>
              <a:t>List all of your awards, starting with the most recent and working backwards.</a:t>
            </a:r>
          </a:p>
        </p:txBody>
      </p:sp>
      <p:sp>
        <p:nvSpPr>
          <p:cNvPr id="6" name="Oval Callout 5"/>
          <p:cNvSpPr/>
          <p:nvPr/>
        </p:nvSpPr>
        <p:spPr>
          <a:xfrm>
            <a:off x="5656729" y="2377360"/>
            <a:ext cx="3200400" cy="899240"/>
          </a:xfrm>
          <a:prstGeom prst="wedgeEllipseCallout">
            <a:avLst>
              <a:gd name="adj1" fmla="val -60036"/>
              <a:gd name="adj2" fmla="val 3564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943600" y="2527174"/>
            <a:ext cx="2819400" cy="646331"/>
          </a:xfrm>
          <a:prstGeom prst="rect">
            <a:avLst/>
          </a:prstGeom>
        </p:spPr>
        <p:txBody>
          <a:bodyPr wrap="square">
            <a:spAutoFit/>
          </a:bodyPr>
          <a:lstStyle/>
          <a:p>
            <a:r>
              <a:rPr lang="en-US" sz="1200" dirty="0"/>
              <a:t>To be “certified” usually means you did something special to get it.. Classroom attendance and the like do not count. </a:t>
            </a:r>
          </a:p>
        </p:txBody>
      </p:sp>
      <p:sp>
        <p:nvSpPr>
          <p:cNvPr id="8" name="Cloud Callout 7"/>
          <p:cNvSpPr/>
          <p:nvPr/>
        </p:nvSpPr>
        <p:spPr>
          <a:xfrm>
            <a:off x="609600" y="2599678"/>
            <a:ext cx="1143000" cy="553129"/>
          </a:xfrm>
          <a:prstGeom prst="cloudCallout">
            <a:avLst>
              <a:gd name="adj1" fmla="val 104577"/>
              <a:gd name="adj2" fmla="val 5269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81903" y="2645409"/>
            <a:ext cx="670112" cy="461665"/>
          </a:xfrm>
          <a:prstGeom prst="rect">
            <a:avLst/>
          </a:prstGeom>
        </p:spPr>
        <p:txBody>
          <a:bodyPr wrap="square">
            <a:spAutoFit/>
          </a:bodyPr>
          <a:lstStyle/>
          <a:p>
            <a:pPr algn="ctr"/>
            <a:r>
              <a:rPr lang="en-US" sz="1200" dirty="0" smtClean="0"/>
              <a:t>Current </a:t>
            </a:r>
          </a:p>
          <a:p>
            <a:pPr algn="ctr"/>
            <a:r>
              <a:rPr lang="en-US" sz="1200" dirty="0" smtClean="0"/>
              <a:t>Only</a:t>
            </a:r>
            <a:endParaRPr lang="en-US" sz="1200" dirty="0"/>
          </a:p>
        </p:txBody>
      </p:sp>
    </p:spTree>
    <p:extLst>
      <p:ext uri="{BB962C8B-B14F-4D97-AF65-F5344CB8AC3E}">
        <p14:creationId xmlns:p14="http://schemas.microsoft.com/office/powerpoint/2010/main" val="5195173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1574</Words>
  <Application>Microsoft Office PowerPoint</Application>
  <PresentationFormat>On-screen Show (4:3)</PresentationFormat>
  <Paragraphs>113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Federal Resume Sample</vt:lpstr>
      <vt:lpstr>PowerPoint Presentation</vt:lpstr>
      <vt:lpstr>PowerPoint Presentation</vt:lpstr>
      <vt:lpstr>PowerPoint Presentation</vt:lpstr>
      <vt:lpstr>PowerPoint Presentation</vt:lpstr>
    </vt:vector>
  </TitlesOfParts>
  <Company>U.S. Department of Labor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Plasencia, Paul M - OASAM HRC</dc:creator>
  <cp:lastModifiedBy>Plasencia, Paul M - OASAM HRC</cp:lastModifiedBy>
  <cp:revision>16</cp:revision>
  <cp:lastPrinted>2013-01-30T19:04:50Z</cp:lastPrinted>
  <dcterms:created xsi:type="dcterms:W3CDTF">2013-01-16T20:58:08Z</dcterms:created>
  <dcterms:modified xsi:type="dcterms:W3CDTF">2013-01-30T20:07:39Z</dcterms:modified>
</cp:coreProperties>
</file>