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6" r:id="rId1"/>
    <p:sldMasterId id="2147483958" r:id="rId2"/>
  </p:sldMasterIdLst>
  <p:notesMasterIdLst>
    <p:notesMasterId r:id="rId36"/>
  </p:notesMasterIdLst>
  <p:handoutMasterIdLst>
    <p:handoutMasterId r:id="rId37"/>
  </p:handoutMasterIdLst>
  <p:sldIdLst>
    <p:sldId id="316" r:id="rId3"/>
    <p:sldId id="301" r:id="rId4"/>
    <p:sldId id="302" r:id="rId5"/>
    <p:sldId id="317" r:id="rId6"/>
    <p:sldId id="259" r:id="rId7"/>
    <p:sldId id="260" r:id="rId8"/>
    <p:sldId id="261" r:id="rId9"/>
    <p:sldId id="262" r:id="rId10"/>
    <p:sldId id="275" r:id="rId11"/>
    <p:sldId id="263" r:id="rId12"/>
    <p:sldId id="264" r:id="rId13"/>
    <p:sldId id="265" r:id="rId14"/>
    <p:sldId id="266" r:id="rId15"/>
    <p:sldId id="286" r:id="rId16"/>
    <p:sldId id="267" r:id="rId17"/>
    <p:sldId id="304" r:id="rId18"/>
    <p:sldId id="303" r:id="rId19"/>
    <p:sldId id="295" r:id="rId20"/>
    <p:sldId id="268" r:id="rId21"/>
    <p:sldId id="287" r:id="rId22"/>
    <p:sldId id="281" r:id="rId23"/>
    <p:sldId id="293" r:id="rId24"/>
    <p:sldId id="290" r:id="rId25"/>
    <p:sldId id="274" r:id="rId26"/>
    <p:sldId id="277" r:id="rId27"/>
    <p:sldId id="285" r:id="rId28"/>
    <p:sldId id="312" r:id="rId29"/>
    <p:sldId id="315" r:id="rId30"/>
    <p:sldId id="314" r:id="rId31"/>
    <p:sldId id="313" r:id="rId32"/>
    <p:sldId id="309" r:id="rId33"/>
    <p:sldId id="311" r:id="rId34"/>
    <p:sldId id="318" r:id="rId3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3366FF"/>
    <a:srgbClr val="EAEAEA"/>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3" autoAdjust="0"/>
    <p:restoredTop sz="97160" autoAdjust="0"/>
  </p:normalViewPr>
  <p:slideViewPr>
    <p:cSldViewPr>
      <p:cViewPr varScale="1">
        <p:scale>
          <a:sx n="110" d="100"/>
          <a:sy n="110" d="100"/>
        </p:scale>
        <p:origin x="-10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1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Tahoma" pitchFamily="34" charset="0"/>
              </a:defRPr>
            </a:lvl1pPr>
          </a:lstStyle>
          <a:p>
            <a:pPr>
              <a:defRPr/>
            </a:pPr>
            <a:endParaRPr lang="en-US" dirty="0"/>
          </a:p>
        </p:txBody>
      </p:sp>
      <p:sp>
        <p:nvSpPr>
          <p:cNvPr id="24579"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Tahoma" pitchFamily="34" charset="0"/>
              </a:defRPr>
            </a:lvl1pPr>
          </a:lstStyle>
          <a:p>
            <a:pPr>
              <a:defRPr/>
            </a:pPr>
            <a:endParaRPr lang="en-US" dirty="0"/>
          </a:p>
        </p:txBody>
      </p:sp>
      <p:sp>
        <p:nvSpPr>
          <p:cNvPr id="2458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Tahoma" pitchFamily="34" charset="0"/>
              </a:defRPr>
            </a:lvl1pPr>
          </a:lstStyle>
          <a:p>
            <a:pPr>
              <a:defRPr/>
            </a:pPr>
            <a:endParaRPr lang="en-US" dirty="0"/>
          </a:p>
        </p:txBody>
      </p:sp>
      <p:sp>
        <p:nvSpPr>
          <p:cNvPr id="24581"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atin typeface="Tahoma" pitchFamily="34" charset="0"/>
              </a:defRPr>
            </a:lvl1pPr>
          </a:lstStyle>
          <a:p>
            <a:pPr>
              <a:defRPr/>
            </a:pPr>
            <a:fld id="{16EB767B-5D77-4E78-B7A7-640F9A8D877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1141CBB2-864C-4428-A0B6-5A75F328B437}" type="datetimeFigureOut">
              <a:rPr lang="en-US"/>
              <a:pPr>
                <a:defRPr/>
              </a:pPr>
              <a:t>9/25/2012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9707C713-B0BC-4984-8A0F-E0AEBDACA53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A9D443-A321-4D63-8525-0E7C5A2C43BA}" type="slidenum">
              <a:rPr lang="en-US" smtClean="0"/>
              <a:pPr/>
              <a:t>2</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8DDCA8-FC35-4BEF-8FA7-FF92B3E967E5}" type="slidenum">
              <a:rPr lang="en-US" smtClean="0"/>
              <a:pPr/>
              <a:t>12</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7940F9-2171-492C-A10A-DB9BDA5C9F7F}" type="slidenum">
              <a:rPr lang="en-US" smtClean="0"/>
              <a:pPr/>
              <a:t>13</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D9365D-C731-47D7-BC87-ED52615BA8BF}" type="slidenum">
              <a:rPr lang="en-US" smtClean="0"/>
              <a:pPr/>
              <a:t>14</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4562CA-F6AC-4094-A77F-898D55419DDE}" type="slidenum">
              <a:rPr lang="en-US" smtClean="0"/>
              <a:pPr/>
              <a:t>15</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D2028F-4100-421F-A613-84AFE272CE52}" type="slidenum">
              <a:rPr lang="en-US" smtClean="0"/>
              <a:pPr/>
              <a:t>16</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 learn more about a substantial and representative complement, read </a:t>
            </a:r>
            <a:r>
              <a:rPr lang="en-US" i="1" dirty="0" smtClean="0"/>
              <a:t>U.S. Department of Transportation, U.S. Coast Guard Finance Center, Chesapeake, Virginia</a:t>
            </a:r>
            <a:r>
              <a:rPr lang="en-US" dirty="0" smtClean="0"/>
              <a:t>, 34 FLRA 946 (1990).</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A368D7-C567-4FC7-891B-48540E5EEB08}" type="slidenum">
              <a:rPr lang="en-US" smtClean="0"/>
              <a:pPr/>
              <a:t>17</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AEDE49-31F1-4BD7-808A-3E4337984D94}" type="slidenum">
              <a:rPr lang="en-US" smtClean="0"/>
              <a:pPr/>
              <a:t>18</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DBAFB5-C4C3-4190-A8D9-683B08B9902A}" type="slidenum">
              <a:rPr lang="en-US" smtClean="0"/>
              <a:pPr/>
              <a:t>19</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440663-E1B4-485C-872A-E6299C8812BF}" type="slidenum">
              <a:rPr lang="en-US" smtClean="0"/>
              <a:pPr/>
              <a:t>20</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8711F-CC9B-419C-8708-22F67C8DBD88}" type="slidenum">
              <a:rPr lang="en-US" smtClean="0"/>
              <a:pPr/>
              <a:t>21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D1DD24-225D-401B-9390-80F8315CE4E7}" type="slidenum">
              <a:rPr lang="en-US" smtClean="0"/>
              <a:pPr/>
              <a:t>3</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40F017-8AFA-4657-ACB3-14884366EE1F}" type="slidenum">
              <a:rPr lang="en-US" smtClean="0"/>
              <a:pPr/>
              <a:t>22</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E679F0-2D63-4C4C-A218-8A2F1D03FBC5}" type="slidenum">
              <a:rPr lang="en-US" smtClean="0"/>
              <a:pPr/>
              <a:t>23</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F97952-586A-4C83-920E-C1968C8114FB}" type="slidenum">
              <a:rPr lang="en-US" smtClean="0"/>
              <a:pPr/>
              <a:t>24</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04756F-F605-48F6-9E52-0485F71DBA60}" type="slidenum">
              <a:rPr lang="en-US" smtClean="0"/>
              <a:pPr/>
              <a:t>25</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078D2B-CFEA-442E-AD6F-9425386BDB42}" type="slidenum">
              <a:rPr lang="en-US" smtClean="0"/>
              <a:pPr/>
              <a:t>31</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4F83AE-FA16-4F0A-BF96-0427AB40B2D8}" type="slidenum">
              <a:rPr lang="en-US" smtClean="0"/>
              <a:pPr/>
              <a:t>5</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74122F-58F6-4F7D-8936-51A820F54D85}" type="slidenum">
              <a:rPr lang="en-US" smtClean="0"/>
              <a:pPr/>
              <a:t>6</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F950D0-A0A8-4E4F-8864-B61DC9E1B3DB}" type="slidenum">
              <a:rPr lang="en-US" smtClean="0"/>
              <a:pPr/>
              <a:t>7</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7FD427-8595-4558-95BF-F273F77E1B99}" type="slidenum">
              <a:rPr lang="en-US" smtClean="0"/>
              <a:pPr/>
              <a:t>8</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5FB822-0652-4315-BF8F-526B0351AB73}" type="slidenum">
              <a:rPr lang="en-US" smtClean="0"/>
              <a:pPr/>
              <a:t>9</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299F8E-383F-49B3-B331-78B8CC7192A4}" type="slidenum">
              <a:rPr lang="en-US" smtClean="0"/>
              <a:pPr/>
              <a:t>10</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24BEB9-3ABB-4232-928F-E44151B742C9}" type="slidenum">
              <a:rPr lang="en-US" smtClean="0"/>
              <a:pPr/>
              <a:t>11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29" name="Slide Number Placeholder 28"/>
          <p:cNvSpPr>
            <a:spLocks noGrp="1"/>
          </p:cNvSpPr>
          <p:nvPr>
            <p:ph type="sldNum" sz="quarter" idx="12"/>
          </p:nvPr>
        </p:nvSpPr>
        <p:spPr>
          <a:xfrm>
            <a:off x="146304" y="6210300"/>
            <a:ext cx="457200" cy="457200"/>
          </a:xfrm>
          <a:prstGeom prst="ellipse">
            <a:avLst/>
          </a:prstGeom>
        </p:spPr>
        <p:txBody>
          <a:bodyPr lIns="0" tIns="0" rIns="0" bIns="0">
            <a:noAutofit/>
          </a:bodyPr>
          <a:lstStyle>
            <a:lvl1pPr>
              <a:defRPr sz="1400">
                <a:solidFill>
                  <a:srgbClr val="FFFFFF"/>
                </a:solidFill>
              </a:defRPr>
            </a:lvl1pPr>
          </a:lstStyle>
          <a:p>
            <a:pPr>
              <a:defRPr/>
            </a:pPr>
            <a:fld id="{16C3994E-4B61-4124-8DD5-B8128904F5AC}" type="slidenum">
              <a:rPr lang="en-US" smtClean="0"/>
              <a:pPr>
                <a:defRPr/>
              </a:pPr>
              <a:t>‹#›</a:t>
            </a:fld>
            <a:endParaRPr lang="en-US" dirty="0"/>
          </a:p>
        </p:txBody>
      </p:sp>
      <p:sp>
        <p:nvSpPr>
          <p:cNvPr id="7" name="Rectangle 6"/>
          <p:cNvSpPr/>
          <p:nvPr/>
        </p:nvSpPr>
        <p:spPr>
          <a:xfrm>
            <a:off x="62931" y="1449303"/>
            <a:ext cx="9021537" cy="1527349"/>
          </a:xfrm>
          <a:prstGeom prst="rect">
            <a:avLst/>
          </a:prstGeom>
          <a:solidFill>
            <a:schemeClr val="accent1"/>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rgbClr val="DEA9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bg1">
              <a:lumMod val="6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pPr>
              <a:defRPr/>
            </a:pPr>
            <a:fld id="{EA38F5D5-56EF-4679-A381-436F862EF927}"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pPr>
              <a:defRPr/>
            </a:pPr>
            <a:fld id="{40B91454-D64E-481E-8AF6-EB8450CADD3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DR_titleslid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F2093B-14DE-4D38-96E1-4B22562C662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BF0B0D-5500-4125-99C4-A7BBE1CB28B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F298BD1-D8FD-4C2C-BFC4-719D0B5F1C8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271621F-588E-4FE4-B6AC-B55A6EE4D9F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62DBCBE-0A3D-4A00-ADB3-679D1946B452}"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D554CFA-EAB8-4F95-862E-D9EF0D69CA17}"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FB6CEBA-AB60-4DEA-A668-CA1A66F8C3E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a:xfrm>
            <a:off x="8382000" y="6096000"/>
            <a:ext cx="609600" cy="609600"/>
          </a:xfrm>
          <a:prstGeom prst="ellipse">
            <a:avLst/>
          </a:prstGeom>
          <a:noFill/>
          <a:ln>
            <a:solidFill>
              <a:schemeClr val="accent1"/>
            </a:solidFill>
          </a:ln>
        </p:spPr>
        <p:txBody>
          <a:bodyPr/>
          <a:lstStyle>
            <a:lvl1pPr>
              <a:defRPr sz="1600">
                <a:solidFill>
                  <a:schemeClr val="tx1"/>
                </a:solidFill>
              </a:defRPr>
            </a:lvl1pPr>
          </a:lstStyle>
          <a:p>
            <a:pPr>
              <a:defRPr/>
            </a:pPr>
            <a:fld id="{9CB480C8-4702-49D7-8CED-105E970D27A6}"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B6DF5A2-0B57-4B2D-A055-853FEA4C8F2B}"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B67CCB-80F3-4246-A674-80B9ECE57FF4}"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2AB82D-62FE-4B81-A4EC-7A6D0EEB81B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8458200" y="6248400"/>
            <a:ext cx="457200" cy="457200"/>
          </a:xfrm>
          <a:prstGeom prst="ellipse">
            <a:avLst/>
          </a:prstGeom>
        </p:spPr>
        <p:txBody>
          <a:bodyPr/>
          <a:lstStyle/>
          <a:p>
            <a:pPr>
              <a:defRPr/>
            </a:pPr>
            <a:fld id="{89219757-B0F3-4E47-893D-EB3DDBADB549}" type="slidenum">
              <a:rPr lang="en-US" smtClean="0"/>
              <a:pPr>
                <a:defRPr/>
              </a:pPr>
              <a:t>‹#›</a:t>
            </a:fld>
            <a:endParaRPr lang="en-US" dirty="0"/>
          </a:p>
        </p:txBody>
      </p:sp>
      <p:pic>
        <p:nvPicPr>
          <p:cNvPr id="12" name="Picture 11" descr="FLRA_OGC.jpg"/>
          <p:cNvPicPr>
            <a:picLocks noChangeAspect="1"/>
          </p:cNvPicPr>
          <p:nvPr/>
        </p:nvPicPr>
        <p:blipFill>
          <a:blip r:embed="rId2" cstate="print"/>
          <a:stretch>
            <a:fillRect/>
          </a:stretch>
        </p:blipFill>
        <p:spPr>
          <a:xfrm>
            <a:off x="381000" y="6096000"/>
            <a:ext cx="2212125" cy="52705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146304" y="6210300"/>
            <a:ext cx="457200" cy="457200"/>
          </a:xfrm>
          <a:prstGeom prst="ellipse">
            <a:avLst/>
          </a:prstGeom>
        </p:spPr>
        <p:txBody>
          <a:bodyPr/>
          <a:lstStyle/>
          <a:p>
            <a:pPr>
              <a:defRPr/>
            </a:pPr>
            <a:fld id="{00DFE44E-9682-443F-8970-AF8E6EF5726A}"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a:xfrm>
            <a:off x="146304" y="6210300"/>
            <a:ext cx="457200" cy="457200"/>
          </a:xfrm>
          <a:prstGeom prst="ellipse">
            <a:avLst/>
          </a:prstGeom>
        </p:spPr>
        <p:txBody>
          <a:bodyPr/>
          <a:lstStyle/>
          <a:p>
            <a:pPr>
              <a:defRPr/>
            </a:pPr>
            <a:fld id="{A3722636-9505-4A65-A50A-E37E54DCBA2C}" type="slidenum">
              <a:rPr lang="en-US" smtClean="0"/>
              <a:pPr>
                <a:defRPr/>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a:xfrm>
            <a:off x="146304" y="6210300"/>
            <a:ext cx="457200" cy="457200"/>
          </a:xfrm>
          <a:prstGeom prst="ellipse">
            <a:avLst/>
          </a:prstGeom>
        </p:spPr>
        <p:txBody>
          <a:bodyPr/>
          <a:lstStyle/>
          <a:p>
            <a:pPr>
              <a:defRPr/>
            </a:pPr>
            <a:fld id="{C54BC6E8-315A-415B-AEAD-BA21E0C77BB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146304" y="6210300"/>
            <a:ext cx="457200" cy="457200"/>
          </a:xfrm>
          <a:prstGeom prst="ellipse">
            <a:avLst/>
          </a:prstGeom>
        </p:spPr>
        <p:txBody>
          <a:bodyPr/>
          <a:lstStyle/>
          <a:p>
            <a:pPr>
              <a:defRPr/>
            </a:pPr>
            <a:fld id="{E92DDD9D-2709-4D7C-85E0-38D1D6553B3A}"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146304" y="6210300"/>
            <a:ext cx="457200" cy="457200"/>
          </a:xfrm>
          <a:prstGeom prst="ellipse">
            <a:avLst/>
          </a:prstGeom>
        </p:spPr>
        <p:txBody>
          <a:bodyPr/>
          <a:lstStyle/>
          <a:p>
            <a:pPr>
              <a:defRPr/>
            </a:pPr>
            <a:fld id="{95B91C5B-1245-42EA-954F-054E24A89312}" type="slidenum">
              <a:rPr lang="en-US" smtClean="0"/>
              <a:pPr>
                <a:defRPr/>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dirty="0"/>
          </a:p>
        </p:txBody>
      </p:sp>
      <p:sp>
        <p:nvSpPr>
          <p:cNvPr id="7" name="Slide Number Placeholder 6"/>
          <p:cNvSpPr>
            <a:spLocks noGrp="1"/>
          </p:cNvSpPr>
          <p:nvPr>
            <p:ph type="sldNum" sz="quarter" idx="12"/>
          </p:nvPr>
        </p:nvSpPr>
        <p:spPr>
          <a:xfrm>
            <a:off x="146304" y="6208776"/>
            <a:ext cx="457200" cy="457200"/>
          </a:xfrm>
          <a:prstGeom prst="ellipse">
            <a:avLst/>
          </a:prstGeom>
        </p:spPr>
        <p:txBody>
          <a:bodyPr/>
          <a:lstStyle/>
          <a:p>
            <a:pPr>
              <a:defRPr/>
            </a:pPr>
            <a:fld id="{70C78BF9-3DBF-4D4F-9C20-B07F7AFD8DB1}" type="slidenum">
              <a:rPr lang="en-US" smtClean="0"/>
              <a:pPr>
                <a:defRPr/>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dirty="0"/>
          </a:p>
        </p:txBody>
      </p:sp>
      <p:pic>
        <p:nvPicPr>
          <p:cNvPr id="11" name="Picture 10" descr="FLRA_OGC.jpg"/>
          <p:cNvPicPr>
            <a:picLocks noChangeAspect="1"/>
          </p:cNvPicPr>
          <p:nvPr/>
        </p:nvPicPr>
        <p:blipFill>
          <a:blip r:embed="rId13" cstate="print"/>
          <a:stretch>
            <a:fillRect/>
          </a:stretch>
        </p:blipFill>
        <p:spPr>
          <a:xfrm>
            <a:off x="381000" y="6096000"/>
            <a:ext cx="2212125" cy="527050"/>
          </a:xfrm>
          <a:prstGeom prst="rect">
            <a:avLst/>
          </a:prstGeom>
        </p:spPr>
      </p:pic>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E60667B-9C03-4D9D-95FB-716B9CDFC98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jperata@flra.gov" TargetMode="External"/><Relationship Id="rId2" Type="http://schemas.openxmlformats.org/officeDocument/2006/relationships/hyperlink" Target="http://www.flr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04800"/>
            <a:ext cx="7848600" cy="2590800"/>
          </a:xfrm>
        </p:spPr>
        <p:txBody>
          <a:bodyPr>
            <a:normAutofit/>
          </a:bodyPr>
          <a:lstStyle/>
          <a:p>
            <a:pPr algn="ctr"/>
            <a:r>
              <a:rPr lang="en-US" b="1" dirty="0" smtClean="0"/>
              <a:t>AGENCY REORGANIZATIONS</a:t>
            </a:r>
            <a:r>
              <a:rPr lang="en-US" b="1" dirty="0" smtClean="0"/>
              <a:t/>
            </a:r>
            <a:br>
              <a:rPr lang="en-US" b="1" dirty="0" smtClean="0"/>
            </a:br>
            <a:r>
              <a:rPr lang="en-US" sz="3200" b="1" dirty="0" smtClean="0"/>
              <a:t>Impact </a:t>
            </a:r>
            <a:r>
              <a:rPr lang="en-US" sz="3200" b="1" dirty="0" smtClean="0"/>
              <a:t>on Bargaining Units</a:t>
            </a:r>
            <a:br>
              <a:rPr lang="en-US" sz="3200" b="1" dirty="0" smtClean="0"/>
            </a:br>
            <a:r>
              <a:rPr lang="en-US" sz="3200" b="1" dirty="0" smtClean="0"/>
              <a:t>Impact on Bargaining Obligations</a:t>
            </a:r>
            <a:br>
              <a:rPr lang="en-US" sz="3200" b="1" dirty="0" smtClean="0"/>
            </a:br>
            <a:endParaRPr lang="en-US" sz="3200" dirty="0"/>
          </a:p>
        </p:txBody>
      </p:sp>
      <p:sp>
        <p:nvSpPr>
          <p:cNvPr id="7" name="Content Placeholder 6"/>
          <p:cNvSpPr>
            <a:spLocks noGrp="1"/>
          </p:cNvSpPr>
          <p:nvPr>
            <p:ph sz="quarter" idx="1"/>
          </p:nvPr>
        </p:nvSpPr>
        <p:spPr>
          <a:xfrm>
            <a:off x="838200" y="3505200"/>
            <a:ext cx="7848600" cy="2514600"/>
          </a:xfrm>
        </p:spPr>
        <p:txBody>
          <a:bodyPr/>
          <a:lstStyle/>
          <a:p>
            <a:pPr algn="r">
              <a:buNone/>
            </a:pPr>
            <a:endParaRPr lang="en-US" sz="2000" dirty="0" smtClean="0"/>
          </a:p>
          <a:p>
            <a:pPr algn="r">
              <a:buNone/>
            </a:pPr>
            <a:endParaRPr lang="en-US" sz="2000" dirty="0" smtClean="0"/>
          </a:p>
          <a:p>
            <a:pPr algn="r">
              <a:buNone/>
            </a:pPr>
            <a:endParaRPr lang="en-US" sz="2000" dirty="0" smtClean="0"/>
          </a:p>
          <a:p>
            <a:pPr algn="r">
              <a:buNone/>
            </a:pPr>
            <a:endParaRPr lang="en-US" sz="2000" dirty="0" smtClean="0"/>
          </a:p>
          <a:p>
            <a:pPr algn="ctr">
              <a:buNone/>
            </a:pPr>
            <a:r>
              <a:rPr lang="en-US" sz="1800" dirty="0" smtClean="0">
                <a:latin typeface="+mj-lt"/>
              </a:rPr>
              <a:t>Jean M. Perata, Regional Director, FLRA SF Region</a:t>
            </a:r>
          </a:p>
          <a:p>
            <a:pPr algn="ctr">
              <a:buNone/>
            </a:pPr>
            <a:r>
              <a:rPr lang="en-US" sz="1800" dirty="0" smtClean="0">
                <a:latin typeface="+mj-lt"/>
              </a:rPr>
              <a:t>Assistant to the General Counsel for REP Cases</a:t>
            </a:r>
          </a:p>
          <a:p>
            <a:endParaRPr lang="en-US" dirty="0"/>
          </a:p>
        </p:txBody>
      </p:sp>
      <p:sp>
        <p:nvSpPr>
          <p:cNvPr id="4" name="Rectangle 3"/>
          <p:cNvSpPr/>
          <p:nvPr/>
        </p:nvSpPr>
        <p:spPr>
          <a:xfrm>
            <a:off x="2286000" y="3352800"/>
            <a:ext cx="4572000" cy="1200329"/>
          </a:xfrm>
          <a:prstGeom prst="rect">
            <a:avLst/>
          </a:prstGeom>
        </p:spPr>
        <p:txBody>
          <a:bodyPr>
            <a:spAutoFit/>
          </a:bodyPr>
          <a:lstStyle/>
          <a:p>
            <a:pPr algn="ctr"/>
            <a:r>
              <a:rPr lang="en-US" sz="2400" b="1" dirty="0" smtClean="0">
                <a:latin typeface="+mn-lt"/>
              </a:rPr>
              <a:t>49</a:t>
            </a:r>
            <a:r>
              <a:rPr lang="en-US" sz="2400" b="1" baseline="30000" dirty="0" smtClean="0">
                <a:latin typeface="+mn-lt"/>
              </a:rPr>
              <a:t>th</a:t>
            </a:r>
            <a:r>
              <a:rPr lang="en-US" sz="2400" b="1" dirty="0" smtClean="0">
                <a:latin typeface="+mn-lt"/>
              </a:rPr>
              <a:t> NFFE National Convention</a:t>
            </a:r>
          </a:p>
          <a:p>
            <a:pPr algn="ctr"/>
            <a:r>
              <a:rPr lang="en-US" sz="2400" b="1" dirty="0" smtClean="0">
                <a:latin typeface="+mn-lt"/>
              </a:rPr>
              <a:t>October 2, 2012</a:t>
            </a:r>
          </a:p>
          <a:p>
            <a:pPr algn="ctr"/>
            <a:r>
              <a:rPr lang="en-US" sz="2400" b="1" dirty="0" smtClean="0">
                <a:latin typeface="+mn-lt"/>
              </a:rPr>
              <a:t>Portland, Oregon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SUCCESSORSHIP STANDARD</a:t>
            </a:r>
          </a:p>
        </p:txBody>
      </p:sp>
      <p:sp>
        <p:nvSpPr>
          <p:cNvPr id="12291" name="Rectangle 3"/>
          <p:cNvSpPr>
            <a:spLocks noGrp="1" noChangeArrowheads="1"/>
          </p:cNvSpPr>
          <p:nvPr>
            <p:ph sz="quarter" idx="1"/>
          </p:nvPr>
        </p:nvSpPr>
        <p:spPr>
          <a:xfrm>
            <a:off x="914400" y="2057400"/>
            <a:ext cx="7772400" cy="4114800"/>
          </a:xfrm>
        </p:spPr>
        <p:txBody>
          <a:bodyPr/>
          <a:lstStyle/>
          <a:p>
            <a:pPr eaLnBrk="1" hangingPunct="1"/>
            <a:r>
              <a:rPr lang="en-US" dirty="0" smtClean="0"/>
              <a:t>Part One – Movement of unit employees</a:t>
            </a:r>
          </a:p>
          <a:p>
            <a:pPr lvl="1" eaLnBrk="1" hangingPunct="1"/>
            <a:r>
              <a:rPr lang="en-US" dirty="0" smtClean="0"/>
              <a:t>An entire bargaining unit (or portion) is transferred; and</a:t>
            </a:r>
          </a:p>
          <a:p>
            <a:pPr lvl="1" eaLnBrk="1" hangingPunct="1"/>
            <a:r>
              <a:rPr lang="en-US" dirty="0" smtClean="0"/>
              <a:t>Transferred employees are in an appropriate unit after the transfer;</a:t>
            </a:r>
          </a:p>
          <a:p>
            <a:pPr lvl="1" eaLnBrk="1" hangingPunct="1">
              <a:buFont typeface="Wingdings" pitchFamily="2" charset="2"/>
              <a:buNone/>
            </a:pPr>
            <a:r>
              <a:rPr lang="en-US" dirty="0" smtClean="0"/>
              <a:t>	and </a:t>
            </a:r>
          </a:p>
          <a:p>
            <a:pPr lvl="1" eaLnBrk="1" hangingPunct="1"/>
            <a:r>
              <a:rPr lang="en-US" dirty="0" smtClean="0"/>
              <a:t>Transferred employees constitute a majority of the employees in this unit</a:t>
            </a:r>
          </a:p>
        </p:txBody>
      </p:sp>
      <p:sp>
        <p:nvSpPr>
          <p:cNvPr id="12292" name="Text Box 5"/>
          <p:cNvSpPr txBox="1">
            <a:spLocks noChangeArrowheads="1"/>
          </p:cNvSpPr>
          <p:nvPr/>
        </p:nvSpPr>
        <p:spPr bwMode="auto">
          <a:xfrm>
            <a:off x="838200" y="4918075"/>
            <a:ext cx="7239000" cy="457200"/>
          </a:xfrm>
          <a:prstGeom prst="rect">
            <a:avLst/>
          </a:prstGeom>
          <a:noFill/>
          <a:ln w="9525">
            <a:noFill/>
            <a:miter lim="800000"/>
            <a:headEnd/>
            <a:tailEnd/>
          </a:ln>
        </p:spPr>
        <p:txBody>
          <a:bodyPr>
            <a:spAutoFit/>
          </a:bodyPr>
          <a:lstStyle/>
          <a:p>
            <a:pPr eaLnBrk="1" hangingPunct="1"/>
            <a:endParaRPr lang="en-US" sz="2400" dirty="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SUCCESSORSHIP STANDARD</a:t>
            </a:r>
          </a:p>
        </p:txBody>
      </p:sp>
      <p:sp>
        <p:nvSpPr>
          <p:cNvPr id="13315" name="Rectangle 3"/>
          <p:cNvSpPr>
            <a:spLocks noGrp="1" noChangeArrowheads="1"/>
          </p:cNvSpPr>
          <p:nvPr>
            <p:ph sz="quarter" idx="1"/>
          </p:nvPr>
        </p:nvSpPr>
        <p:spPr>
          <a:xfrm>
            <a:off x="914400" y="1752600"/>
            <a:ext cx="7772400" cy="4114800"/>
          </a:xfrm>
        </p:spPr>
        <p:txBody>
          <a:bodyPr/>
          <a:lstStyle/>
          <a:p>
            <a:pPr eaLnBrk="1" hangingPunct="1">
              <a:lnSpc>
                <a:spcPct val="90000"/>
              </a:lnSpc>
            </a:pPr>
            <a:r>
              <a:rPr lang="en-US" sz="2800" dirty="0" smtClean="0"/>
              <a:t>Part Two – Continuity</a:t>
            </a:r>
          </a:p>
          <a:p>
            <a:pPr lvl="1" eaLnBrk="1" hangingPunct="1">
              <a:lnSpc>
                <a:spcPct val="90000"/>
              </a:lnSpc>
            </a:pPr>
            <a:r>
              <a:rPr lang="en-US" sz="2400" dirty="0" smtClean="0"/>
              <a:t>Gaining entity must have similar mission as former entity &amp; employees must perform similar duties, under similar working conditions</a:t>
            </a:r>
          </a:p>
          <a:p>
            <a:pPr lvl="1" eaLnBrk="1" hangingPunct="1">
              <a:lnSpc>
                <a:spcPct val="90000"/>
              </a:lnSpc>
            </a:pPr>
            <a:r>
              <a:rPr lang="en-US" sz="2400" dirty="0" smtClean="0"/>
              <a:t>The gaining and former entities </a:t>
            </a:r>
          </a:p>
          <a:p>
            <a:pPr lvl="2" eaLnBrk="1" hangingPunct="1">
              <a:lnSpc>
                <a:spcPct val="90000"/>
              </a:lnSpc>
            </a:pPr>
            <a:r>
              <a:rPr lang="en-US" sz="2000" dirty="0" smtClean="0"/>
              <a:t>Need not have the exact same mission</a:t>
            </a:r>
          </a:p>
          <a:p>
            <a:pPr lvl="2" eaLnBrk="1" hangingPunct="1">
              <a:lnSpc>
                <a:spcPct val="90000"/>
              </a:lnSpc>
            </a:pPr>
            <a:r>
              <a:rPr lang="en-US" sz="2000" dirty="0" smtClean="0"/>
              <a:t>Often, part of a mission is transferred</a:t>
            </a:r>
          </a:p>
          <a:p>
            <a:pPr lvl="1" eaLnBrk="1" hangingPunct="1">
              <a:lnSpc>
                <a:spcPct val="90000"/>
              </a:lnSpc>
            </a:pPr>
            <a:r>
              <a:rPr lang="en-US" sz="2400" dirty="0" smtClean="0"/>
              <a:t>Employees need not be performing the exact same duties, just similar ones</a:t>
            </a:r>
          </a:p>
          <a:p>
            <a:pPr lvl="2" eaLnBrk="1" hangingPunct="1">
              <a:lnSpc>
                <a:spcPct val="90000"/>
              </a:lnSpc>
            </a:pPr>
            <a:r>
              <a:rPr lang="en-US" sz="2000" dirty="0" smtClean="0"/>
              <a:t>For employees, was the change of employer transparent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SUCCESSORSHIP STANDARD</a:t>
            </a:r>
          </a:p>
        </p:txBody>
      </p:sp>
      <p:sp>
        <p:nvSpPr>
          <p:cNvPr id="14339" name="Rectangle 3"/>
          <p:cNvSpPr>
            <a:spLocks noGrp="1" noChangeArrowheads="1"/>
          </p:cNvSpPr>
          <p:nvPr>
            <p:ph sz="quarter" idx="1"/>
          </p:nvPr>
        </p:nvSpPr>
        <p:spPr>
          <a:xfrm>
            <a:off x="914400" y="2133600"/>
            <a:ext cx="7772400" cy="4114800"/>
          </a:xfrm>
        </p:spPr>
        <p:txBody>
          <a:bodyPr/>
          <a:lstStyle/>
          <a:p>
            <a:pPr eaLnBrk="1" hangingPunct="1"/>
            <a:r>
              <a:rPr lang="en-US" dirty="0" smtClean="0"/>
              <a:t>Part Three – Necessity for an Election</a:t>
            </a:r>
          </a:p>
          <a:p>
            <a:pPr lvl="1" eaLnBrk="1" hangingPunct="1"/>
            <a:r>
              <a:rPr lang="en-US" dirty="0" smtClean="0"/>
              <a:t>When affirmative answers are given for the first and second parts, successorship will be found, unless other factors are present which require that an election be conducted among employees of the post-transfer unit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304800"/>
            <a:ext cx="7793038" cy="1143000"/>
          </a:xfrm>
        </p:spPr>
        <p:txBody>
          <a:bodyPr/>
          <a:lstStyle/>
          <a:p>
            <a:pPr eaLnBrk="1" hangingPunct="1"/>
            <a:r>
              <a:rPr lang="en-US" dirty="0" smtClean="0"/>
              <a:t>ELECTION NEEDED?</a:t>
            </a:r>
          </a:p>
        </p:txBody>
      </p:sp>
      <p:sp>
        <p:nvSpPr>
          <p:cNvPr id="15363" name="Rectangle 3"/>
          <p:cNvSpPr>
            <a:spLocks noGrp="1" noChangeArrowheads="1"/>
          </p:cNvSpPr>
          <p:nvPr>
            <p:ph sz="quarter" idx="1"/>
          </p:nvPr>
        </p:nvSpPr>
        <p:spPr>
          <a:xfrm>
            <a:off x="914400" y="1752600"/>
            <a:ext cx="7772400" cy="4114800"/>
          </a:xfrm>
        </p:spPr>
        <p:txBody>
          <a:bodyPr/>
          <a:lstStyle/>
          <a:p>
            <a:pPr eaLnBrk="1" hangingPunct="1"/>
            <a:r>
              <a:rPr lang="en-US" dirty="0" smtClean="0"/>
              <a:t>If one union is involved and remaining employees in new unit had been unrepresented – </a:t>
            </a:r>
          </a:p>
          <a:p>
            <a:pPr lvl="1" eaLnBrk="1" hangingPunct="1"/>
            <a:r>
              <a:rPr lang="en-US" dirty="0" smtClean="0"/>
              <a:t> An election is not necessary if employees who transferred from a bargaining unit constitute a majority of the employees in the new bargaining unit</a:t>
            </a:r>
          </a:p>
          <a:p>
            <a:pPr lvl="1" eaLnBrk="1" hangingPunct="1"/>
            <a:r>
              <a:rPr lang="en-US" dirty="0" smtClean="0"/>
              <a:t>Simple majority requirement</a:t>
            </a:r>
          </a:p>
        </p:txBody>
      </p:sp>
      <p:sp>
        <p:nvSpPr>
          <p:cNvPr id="15364" name="Text Box 4"/>
          <p:cNvSpPr txBox="1">
            <a:spLocks noChangeArrowheads="1"/>
          </p:cNvSpPr>
          <p:nvPr/>
        </p:nvSpPr>
        <p:spPr bwMode="auto">
          <a:xfrm>
            <a:off x="457200" y="5334000"/>
            <a:ext cx="8077200" cy="707886"/>
          </a:xfrm>
          <a:prstGeom prst="rect">
            <a:avLst/>
          </a:prstGeom>
          <a:noFill/>
          <a:ln w="12700">
            <a:solidFill>
              <a:schemeClr val="tx1"/>
            </a:solidFill>
            <a:miter lim="800000"/>
            <a:headEnd/>
            <a:tailEnd/>
          </a:ln>
        </p:spPr>
        <p:txBody>
          <a:bodyPr wrap="square">
            <a:spAutoFit/>
          </a:bodyPr>
          <a:lstStyle/>
          <a:p>
            <a:pPr eaLnBrk="1" hangingPunct="1">
              <a:spcBef>
                <a:spcPct val="20000"/>
              </a:spcBef>
            </a:pPr>
            <a:r>
              <a:rPr lang="en-US" sz="2000" dirty="0">
                <a:latin typeface="+mn-lt"/>
              </a:rPr>
              <a:t>Authority’s lead case: </a:t>
            </a:r>
            <a:r>
              <a:rPr lang="en-US" sz="2000" i="1" dirty="0">
                <a:latin typeface="+mn-lt"/>
              </a:rPr>
              <a:t>Bureau of Land Management, Sacramento, California &amp; BLM, Ukiah District Office</a:t>
            </a:r>
            <a:r>
              <a:rPr lang="en-US" sz="2000" dirty="0">
                <a:latin typeface="+mn-lt"/>
              </a:rPr>
              <a:t>, 53 FLRA 1417 (1998) (</a:t>
            </a:r>
            <a:r>
              <a:rPr lang="en-US" sz="2000" i="1" dirty="0">
                <a:latin typeface="+mn-lt"/>
              </a:rPr>
              <a:t>BLM</a:t>
            </a:r>
            <a:r>
              <a:rPr lang="en-US" sz="2000" dirty="0">
                <a:latin typeface="+mn-lt"/>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71600" y="617538"/>
            <a:ext cx="7572375" cy="1143000"/>
          </a:xfrm>
        </p:spPr>
        <p:txBody>
          <a:bodyPr/>
          <a:lstStyle/>
          <a:p>
            <a:pPr eaLnBrk="1" hangingPunct="1"/>
            <a:r>
              <a:rPr lang="en-US" dirty="0" smtClean="0"/>
              <a:t>ELECTION NEEDED?</a:t>
            </a:r>
          </a:p>
        </p:txBody>
      </p:sp>
      <p:sp>
        <p:nvSpPr>
          <p:cNvPr id="16387" name="Rectangle 3"/>
          <p:cNvSpPr>
            <a:spLocks noGrp="1" noChangeArrowheads="1"/>
          </p:cNvSpPr>
          <p:nvPr>
            <p:ph sz="quarter" idx="1"/>
          </p:nvPr>
        </p:nvSpPr>
        <p:spPr>
          <a:xfrm>
            <a:off x="914400" y="1905000"/>
            <a:ext cx="7772400" cy="4114800"/>
          </a:xfrm>
        </p:spPr>
        <p:txBody>
          <a:bodyPr/>
          <a:lstStyle/>
          <a:p>
            <a:pPr eaLnBrk="1" hangingPunct="1"/>
            <a:r>
              <a:rPr lang="en-US" dirty="0" smtClean="0"/>
              <a:t>If one union is involved and does not meet the simple majority standard </a:t>
            </a:r>
          </a:p>
          <a:p>
            <a:pPr eaLnBrk="1" hangingPunct="1"/>
            <a:r>
              <a:rPr lang="en-US" dirty="0" smtClean="0"/>
              <a:t>An election will be ordered AS LONG AS</a:t>
            </a:r>
          </a:p>
          <a:p>
            <a:pPr lvl="1" eaLnBrk="1" hangingPunct="1"/>
            <a:r>
              <a:rPr lang="en-US" dirty="0" smtClean="0"/>
              <a:t>There is evidence that a genuine question of representation exists </a:t>
            </a:r>
          </a:p>
          <a:p>
            <a:pPr lvl="1" eaLnBrk="1" hangingPunct="1"/>
            <a:r>
              <a:rPr lang="en-US" dirty="0" smtClean="0"/>
              <a:t>Question of representation exists when 30% of employees in unit seek an election  </a:t>
            </a:r>
          </a:p>
          <a:p>
            <a:pPr lvl="1" eaLnBrk="1" hangingPunct="1"/>
            <a:endParaRPr lang="en-US" dirty="0" smtClean="0"/>
          </a:p>
        </p:txBody>
      </p:sp>
      <p:sp>
        <p:nvSpPr>
          <p:cNvPr id="16388" name="Text Box 4"/>
          <p:cNvSpPr txBox="1">
            <a:spLocks noChangeArrowheads="1"/>
          </p:cNvSpPr>
          <p:nvPr/>
        </p:nvSpPr>
        <p:spPr bwMode="auto">
          <a:xfrm>
            <a:off x="457200" y="5029200"/>
            <a:ext cx="8077200" cy="1019175"/>
          </a:xfrm>
          <a:prstGeom prst="rect">
            <a:avLst/>
          </a:prstGeom>
          <a:noFill/>
          <a:ln w="12700">
            <a:solidFill>
              <a:schemeClr val="tx1"/>
            </a:solidFill>
            <a:miter lim="800000"/>
            <a:headEnd/>
            <a:tailEnd/>
          </a:ln>
        </p:spPr>
        <p:txBody>
          <a:bodyPr>
            <a:spAutoFit/>
          </a:bodyPr>
          <a:lstStyle/>
          <a:p>
            <a:pPr eaLnBrk="1" hangingPunct="1">
              <a:spcBef>
                <a:spcPct val="20000"/>
              </a:spcBef>
            </a:pPr>
            <a:r>
              <a:rPr lang="en-US" sz="2000" dirty="0">
                <a:latin typeface="+mn-lt"/>
              </a:rPr>
              <a:t>Authority’s lead case: </a:t>
            </a:r>
            <a:r>
              <a:rPr lang="en-US" sz="2000" i="1" dirty="0">
                <a:latin typeface="+mn-lt"/>
              </a:rPr>
              <a:t>U.S. Department of the Navy, Naval Facilities Engineering Command, Southeast, Jacksonville, Florida, </a:t>
            </a:r>
            <a:r>
              <a:rPr lang="en-US" sz="2000" dirty="0">
                <a:latin typeface="+mn-lt"/>
              </a:rPr>
              <a:t>62 FLRA 480, 489 (2008)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ELECTION NEEDED?</a:t>
            </a:r>
          </a:p>
        </p:txBody>
      </p:sp>
      <p:sp>
        <p:nvSpPr>
          <p:cNvPr id="17411" name="Rectangle 3"/>
          <p:cNvSpPr>
            <a:spLocks noGrp="1" noChangeArrowheads="1"/>
          </p:cNvSpPr>
          <p:nvPr>
            <p:ph sz="quarter" idx="1"/>
          </p:nvPr>
        </p:nvSpPr>
        <p:spPr>
          <a:xfrm>
            <a:off x="1143000" y="1905000"/>
            <a:ext cx="6932613" cy="3402013"/>
          </a:xfrm>
        </p:spPr>
        <p:txBody>
          <a:bodyPr/>
          <a:lstStyle/>
          <a:p>
            <a:pPr eaLnBrk="1" hangingPunct="1"/>
            <a:r>
              <a:rPr lang="en-US" dirty="0" smtClean="0"/>
              <a:t>If more than one union’s employees are involved – </a:t>
            </a:r>
          </a:p>
          <a:p>
            <a:pPr eaLnBrk="1" hangingPunct="1"/>
            <a:r>
              <a:rPr lang="en-US" dirty="0" smtClean="0"/>
              <a:t>An election is not necessary if one union is  “sufficiently predominant” </a:t>
            </a:r>
          </a:p>
          <a:p>
            <a:pPr lvl="1" eaLnBrk="1" hangingPunct="1"/>
            <a:r>
              <a:rPr lang="en-US" dirty="0" smtClean="0"/>
              <a:t>More than 70% of the employees in the post-transfer unit had been represented by one union</a:t>
            </a:r>
          </a:p>
        </p:txBody>
      </p:sp>
      <p:sp>
        <p:nvSpPr>
          <p:cNvPr id="17412" name="Text Box 4"/>
          <p:cNvSpPr txBox="1">
            <a:spLocks noChangeArrowheads="1"/>
          </p:cNvSpPr>
          <p:nvPr/>
        </p:nvSpPr>
        <p:spPr bwMode="auto">
          <a:xfrm>
            <a:off x="304800" y="5791200"/>
            <a:ext cx="8077200" cy="457200"/>
          </a:xfrm>
          <a:prstGeom prst="rect">
            <a:avLst/>
          </a:prstGeom>
          <a:noFill/>
          <a:ln w="9525">
            <a:noFill/>
            <a:miter lim="800000"/>
            <a:headEnd/>
            <a:tailEnd/>
          </a:ln>
        </p:spPr>
        <p:txBody>
          <a:bodyPr>
            <a:spAutoFit/>
          </a:bodyPr>
          <a:lstStyle/>
          <a:p>
            <a:pPr eaLnBrk="1" hangingPunct="1"/>
            <a:endParaRPr lang="en-US" sz="2400" dirty="0">
              <a:latin typeface="Times New Roman" pitchFamily="18" charset="0"/>
            </a:endParaRPr>
          </a:p>
        </p:txBody>
      </p:sp>
      <p:sp>
        <p:nvSpPr>
          <p:cNvPr id="17413" name="Rectangle 5"/>
          <p:cNvSpPr>
            <a:spLocks noChangeArrowheads="1"/>
          </p:cNvSpPr>
          <p:nvPr/>
        </p:nvSpPr>
        <p:spPr bwMode="auto">
          <a:xfrm>
            <a:off x="457200" y="5410200"/>
            <a:ext cx="7848600" cy="646331"/>
          </a:xfrm>
          <a:prstGeom prst="rect">
            <a:avLst/>
          </a:prstGeom>
          <a:noFill/>
          <a:ln w="12700">
            <a:solidFill>
              <a:schemeClr val="tx1"/>
            </a:solidFill>
            <a:miter lim="800000"/>
            <a:headEnd/>
            <a:tailEnd/>
          </a:ln>
        </p:spPr>
        <p:txBody>
          <a:bodyPr wrap="square">
            <a:spAutoFit/>
          </a:bodyPr>
          <a:lstStyle/>
          <a:p>
            <a:pPr eaLnBrk="1" hangingPunct="1">
              <a:lnSpc>
                <a:spcPct val="90000"/>
              </a:lnSpc>
              <a:spcBef>
                <a:spcPct val="20000"/>
              </a:spcBef>
            </a:pPr>
            <a:r>
              <a:rPr lang="en-US" sz="2000" dirty="0">
                <a:latin typeface="+mn-lt"/>
              </a:rPr>
              <a:t>Authority’s lead case:  </a:t>
            </a:r>
            <a:r>
              <a:rPr lang="en-US" sz="2000" i="1" dirty="0">
                <a:latin typeface="+mn-lt"/>
              </a:rPr>
              <a:t>U.S. Army Aviation Missile Command, Redstone Arsenal, Alabama</a:t>
            </a:r>
            <a:r>
              <a:rPr lang="en-US" sz="2000" dirty="0">
                <a:latin typeface="+mn-lt"/>
              </a:rPr>
              <a:t>, 56 FLRA 126 (2000) (</a:t>
            </a:r>
            <a:r>
              <a:rPr lang="en-US" sz="2000" i="1" dirty="0">
                <a:latin typeface="+mn-lt"/>
              </a:rPr>
              <a:t>Redstone</a:t>
            </a:r>
            <a:r>
              <a:rPr lang="en-US" sz="2000" dirty="0">
                <a:latin typeface="+mn-lt"/>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ELECTION NEEDED?</a:t>
            </a:r>
          </a:p>
        </p:txBody>
      </p:sp>
      <p:sp>
        <p:nvSpPr>
          <p:cNvPr id="18435" name="Rectangle 3"/>
          <p:cNvSpPr>
            <a:spLocks noGrp="1" noChangeArrowheads="1"/>
          </p:cNvSpPr>
          <p:nvPr>
            <p:ph sz="quarter" idx="1"/>
          </p:nvPr>
        </p:nvSpPr>
        <p:spPr>
          <a:xfrm>
            <a:off x="1143000" y="2017713"/>
            <a:ext cx="7812088" cy="3316287"/>
          </a:xfrm>
        </p:spPr>
        <p:txBody>
          <a:bodyPr/>
          <a:lstStyle/>
          <a:p>
            <a:pPr eaLnBrk="1" hangingPunct="1">
              <a:lnSpc>
                <a:spcPct val="90000"/>
              </a:lnSpc>
            </a:pPr>
            <a:r>
              <a:rPr lang="en-US" dirty="0" smtClean="0"/>
              <a:t>Where employees at issue could be part of two petitioned-for appropriate units </a:t>
            </a:r>
            <a:r>
              <a:rPr lang="en-US" b="1" u="sng" dirty="0" smtClean="0"/>
              <a:t>and</a:t>
            </a:r>
            <a:r>
              <a:rPr lang="en-US" dirty="0" smtClean="0"/>
              <a:t> no union is sufficiently predominant</a:t>
            </a:r>
          </a:p>
          <a:p>
            <a:pPr lvl="1" eaLnBrk="1" hangingPunct="1">
              <a:lnSpc>
                <a:spcPct val="90000"/>
              </a:lnSpc>
            </a:pPr>
            <a:r>
              <a:rPr lang="en-US" sz="2400" dirty="0" smtClean="0"/>
              <a:t>Employees vote on union to represent them</a:t>
            </a:r>
          </a:p>
          <a:p>
            <a:pPr lvl="1" eaLnBrk="1" hangingPunct="1">
              <a:lnSpc>
                <a:spcPct val="90000"/>
              </a:lnSpc>
            </a:pPr>
            <a:r>
              <a:rPr lang="en-US" sz="2400" dirty="0" smtClean="0"/>
              <a:t>Employees’ vote determines scope of unit – </a:t>
            </a:r>
          </a:p>
          <a:p>
            <a:pPr lvl="1" eaLnBrk="1" hangingPunct="1">
              <a:lnSpc>
                <a:spcPct val="90000"/>
              </a:lnSpc>
              <a:buNone/>
            </a:pPr>
            <a:r>
              <a:rPr lang="en-US" dirty="0" smtClean="0"/>
              <a:t>	</a:t>
            </a:r>
            <a:r>
              <a:rPr lang="en-US" sz="2400" dirty="0" smtClean="0"/>
              <a:t>self-determination election </a:t>
            </a:r>
          </a:p>
          <a:p>
            <a:pPr lvl="1" eaLnBrk="1" hangingPunct="1">
              <a:lnSpc>
                <a:spcPct val="90000"/>
              </a:lnSpc>
            </a:pPr>
            <a:endParaRPr lang="en-US" dirty="0" smtClean="0"/>
          </a:p>
        </p:txBody>
      </p:sp>
      <p:sp>
        <p:nvSpPr>
          <p:cNvPr id="18436" name="Rectangle 4"/>
          <p:cNvSpPr>
            <a:spLocks noChangeArrowheads="1"/>
          </p:cNvSpPr>
          <p:nvPr/>
        </p:nvSpPr>
        <p:spPr bwMode="auto">
          <a:xfrm>
            <a:off x="762000" y="5105400"/>
            <a:ext cx="7848600" cy="923330"/>
          </a:xfrm>
          <a:prstGeom prst="rect">
            <a:avLst/>
          </a:prstGeom>
          <a:noFill/>
          <a:ln w="12700">
            <a:solidFill>
              <a:schemeClr val="tx1"/>
            </a:solidFill>
            <a:miter lim="800000"/>
            <a:headEnd/>
            <a:tailEnd/>
          </a:ln>
        </p:spPr>
        <p:txBody>
          <a:bodyPr wrap="square">
            <a:spAutoFit/>
          </a:bodyPr>
          <a:lstStyle/>
          <a:p>
            <a:pPr eaLnBrk="1" hangingPunct="1">
              <a:lnSpc>
                <a:spcPct val="90000"/>
              </a:lnSpc>
              <a:spcBef>
                <a:spcPct val="20000"/>
              </a:spcBef>
            </a:pPr>
            <a:r>
              <a:rPr lang="en-US" sz="2000" i="1" dirty="0">
                <a:latin typeface="+mn-lt"/>
              </a:rPr>
              <a:t>Defense Logistics Agency, Defense Supply Center Columbus, Columbus, Ohio</a:t>
            </a:r>
            <a:r>
              <a:rPr lang="en-US" sz="2000" dirty="0">
                <a:latin typeface="+mn-lt"/>
              </a:rPr>
              <a:t>, 53 FLRA 1114, 1133-1134 (1998); </a:t>
            </a:r>
            <a:r>
              <a:rPr lang="en-US" sz="2000" i="1" dirty="0">
                <a:latin typeface="+mn-lt"/>
              </a:rPr>
              <a:t>Department of the Navy, Naval District Washington</a:t>
            </a:r>
            <a:r>
              <a:rPr lang="en-US" sz="2000" dirty="0">
                <a:latin typeface="+mn-lt"/>
              </a:rPr>
              <a:t>, 60 FLRA 469 (2004)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smtClean="0"/>
              <a:t>When do you assess numbers of employees?</a:t>
            </a:r>
          </a:p>
        </p:txBody>
      </p:sp>
      <p:sp>
        <p:nvSpPr>
          <p:cNvPr id="19459" name="Content Placeholder 2"/>
          <p:cNvSpPr>
            <a:spLocks noGrp="1"/>
          </p:cNvSpPr>
          <p:nvPr>
            <p:ph sz="quarter" idx="1"/>
          </p:nvPr>
        </p:nvSpPr>
        <p:spPr>
          <a:xfrm>
            <a:off x="838200" y="1752600"/>
            <a:ext cx="7772400" cy="3581400"/>
          </a:xfrm>
        </p:spPr>
        <p:txBody>
          <a:bodyPr/>
          <a:lstStyle/>
          <a:p>
            <a:r>
              <a:rPr lang="en-US" dirty="0" smtClean="0"/>
              <a:t>Not specifically addressed by Authority</a:t>
            </a:r>
          </a:p>
          <a:p>
            <a:r>
              <a:rPr lang="en-US" dirty="0" smtClean="0"/>
              <a:t>NLRB cases</a:t>
            </a:r>
          </a:p>
          <a:p>
            <a:pPr lvl="1"/>
            <a:r>
              <a:rPr lang="en-US" dirty="0" smtClean="0"/>
              <a:t>When the employees are transferred, or </a:t>
            </a:r>
          </a:p>
          <a:p>
            <a:pPr lvl="1"/>
            <a:r>
              <a:rPr lang="en-US" dirty="0" smtClean="0"/>
              <a:t>When there is a substantial and representative complement, if there is a start-up period for new entity </a:t>
            </a:r>
          </a:p>
          <a:p>
            <a:pPr lvl="1"/>
            <a:r>
              <a:rPr lang="en-US" i="1" dirty="0" smtClean="0"/>
              <a:t>Fall River Dyeing &amp; Finishing v. NLRB</a:t>
            </a:r>
            <a:r>
              <a:rPr lang="en-US" dirty="0" smtClean="0"/>
              <a:t>, 482 U.S. 27 (1987)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COMPLEX ISSUES</a:t>
            </a:r>
          </a:p>
        </p:txBody>
      </p:sp>
      <p:sp>
        <p:nvSpPr>
          <p:cNvPr id="20483" name="Content Placeholder 2"/>
          <p:cNvSpPr>
            <a:spLocks noGrp="1"/>
          </p:cNvSpPr>
          <p:nvPr>
            <p:ph sz="quarter" idx="1"/>
          </p:nvPr>
        </p:nvSpPr>
        <p:spPr>
          <a:xfrm>
            <a:off x="1143000" y="2057400"/>
            <a:ext cx="7772400" cy="4114800"/>
          </a:xfrm>
        </p:spPr>
        <p:txBody>
          <a:bodyPr/>
          <a:lstStyle/>
          <a:p>
            <a:r>
              <a:rPr lang="en-US" sz="2800" dirty="0" smtClean="0"/>
              <a:t>Reorganization occurs and different parties argue different theories – Examples: </a:t>
            </a:r>
          </a:p>
          <a:p>
            <a:pPr lvl="1"/>
            <a:r>
              <a:rPr lang="en-US" dirty="0" smtClean="0"/>
              <a:t>One party argues successorship to one appropriate unit, while another party argues successorship to a different, appropriate unit</a:t>
            </a:r>
          </a:p>
          <a:p>
            <a:pPr lvl="1"/>
            <a:r>
              <a:rPr lang="en-US" dirty="0" smtClean="0"/>
              <a:t>One party argues successorship, another accretion</a:t>
            </a:r>
            <a:endParaRPr lang="en-US" sz="2400" dirty="0" smtClean="0"/>
          </a:p>
          <a:p>
            <a:r>
              <a:rPr lang="en-US" sz="2800" dirty="0" smtClean="0"/>
              <a:t>How does the Authority deal with this?</a:t>
            </a:r>
          </a:p>
          <a:p>
            <a:pPr lvl="1"/>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81000"/>
            <a:ext cx="7772400" cy="1143000"/>
          </a:xfrm>
        </p:spPr>
        <p:txBody>
          <a:bodyPr/>
          <a:lstStyle/>
          <a:p>
            <a:pPr eaLnBrk="1" hangingPunct="1"/>
            <a:r>
              <a:rPr lang="en-US" sz="4000" dirty="0" smtClean="0"/>
              <a:t>  TWO SUCCESSORSHIP CLAIMS</a:t>
            </a:r>
          </a:p>
        </p:txBody>
      </p:sp>
      <p:sp>
        <p:nvSpPr>
          <p:cNvPr id="21507" name="Rectangle 3"/>
          <p:cNvSpPr>
            <a:spLocks noGrp="1" noChangeArrowheads="1"/>
          </p:cNvSpPr>
          <p:nvPr>
            <p:ph sz="quarter" idx="1"/>
          </p:nvPr>
        </p:nvSpPr>
        <p:spPr>
          <a:xfrm>
            <a:off x="685800" y="2057400"/>
            <a:ext cx="7772400" cy="4114800"/>
          </a:xfrm>
        </p:spPr>
        <p:txBody>
          <a:bodyPr/>
          <a:lstStyle/>
          <a:p>
            <a:pPr eaLnBrk="1" hangingPunct="1">
              <a:lnSpc>
                <a:spcPct val="90000"/>
              </a:lnSpc>
            </a:pPr>
            <a:r>
              <a:rPr lang="en-US" dirty="0" smtClean="0"/>
              <a:t>If there are competing successorship claims alleging different, appropriate units</a:t>
            </a:r>
          </a:p>
          <a:p>
            <a:pPr lvl="1" eaLnBrk="1" hangingPunct="1">
              <a:lnSpc>
                <a:spcPct val="90000"/>
              </a:lnSpc>
            </a:pPr>
            <a:r>
              <a:rPr lang="en-US" dirty="0" smtClean="0"/>
              <a:t>If it is found that a unit continues to be appropriate, that appropriate unit claim will be chosen, since it most fully preserves the </a:t>
            </a:r>
            <a:r>
              <a:rPr lang="en-US" i="1" dirty="0" smtClean="0"/>
              <a:t>status quo</a:t>
            </a:r>
            <a:r>
              <a:rPr lang="en-US" dirty="0" smtClean="0"/>
              <a:t> in terms of unit structure and the relationship of employees to their union </a:t>
            </a:r>
          </a:p>
        </p:txBody>
      </p:sp>
      <p:sp>
        <p:nvSpPr>
          <p:cNvPr id="21508" name="Text Box 4"/>
          <p:cNvSpPr txBox="1">
            <a:spLocks noChangeArrowheads="1"/>
          </p:cNvSpPr>
          <p:nvPr/>
        </p:nvSpPr>
        <p:spPr bwMode="auto">
          <a:xfrm>
            <a:off x="533400" y="5908675"/>
            <a:ext cx="7696200" cy="457200"/>
          </a:xfrm>
          <a:prstGeom prst="rect">
            <a:avLst/>
          </a:prstGeom>
          <a:noFill/>
          <a:ln w="9525">
            <a:noFill/>
            <a:miter lim="800000"/>
            <a:headEnd/>
            <a:tailEnd/>
          </a:ln>
        </p:spPr>
        <p:txBody>
          <a:bodyPr>
            <a:spAutoFit/>
          </a:bodyPr>
          <a:lstStyle/>
          <a:p>
            <a:pPr eaLnBrk="1" hangingPunct="1"/>
            <a:endParaRPr lang="en-US" sz="2400" dirty="0">
              <a:latin typeface="Times New Roman" pitchFamily="18" charset="0"/>
            </a:endParaRPr>
          </a:p>
        </p:txBody>
      </p:sp>
      <p:sp>
        <p:nvSpPr>
          <p:cNvPr id="21509" name="Rectangle 5"/>
          <p:cNvSpPr>
            <a:spLocks noChangeArrowheads="1"/>
          </p:cNvSpPr>
          <p:nvPr/>
        </p:nvSpPr>
        <p:spPr bwMode="auto">
          <a:xfrm>
            <a:off x="762000" y="5410200"/>
            <a:ext cx="7656513" cy="654050"/>
          </a:xfrm>
          <a:prstGeom prst="rect">
            <a:avLst/>
          </a:prstGeom>
          <a:noFill/>
          <a:ln w="12700">
            <a:solidFill>
              <a:schemeClr val="tx1"/>
            </a:solidFill>
            <a:miter lim="800000"/>
            <a:headEnd/>
            <a:tailEnd/>
          </a:ln>
        </p:spPr>
        <p:txBody>
          <a:bodyPr>
            <a:spAutoFit/>
          </a:bodyPr>
          <a:lstStyle/>
          <a:p>
            <a:pPr eaLnBrk="1" hangingPunct="1">
              <a:lnSpc>
                <a:spcPct val="90000"/>
              </a:lnSpc>
              <a:spcBef>
                <a:spcPct val="20000"/>
              </a:spcBef>
            </a:pPr>
            <a:r>
              <a:rPr lang="en-US" sz="2000" dirty="0">
                <a:latin typeface="+mn-lt"/>
              </a:rPr>
              <a:t>Authority’s lead case:  </a:t>
            </a:r>
            <a:r>
              <a:rPr lang="en-US" sz="2000" i="1" dirty="0">
                <a:latin typeface="+mn-lt"/>
              </a:rPr>
              <a:t>U.S.</a:t>
            </a:r>
            <a:r>
              <a:rPr lang="en-US" sz="2000" dirty="0">
                <a:latin typeface="+mn-lt"/>
              </a:rPr>
              <a:t> </a:t>
            </a:r>
            <a:r>
              <a:rPr lang="en-US" sz="2000" i="1" dirty="0">
                <a:latin typeface="+mn-lt"/>
              </a:rPr>
              <a:t>Department</a:t>
            </a:r>
            <a:r>
              <a:rPr lang="en-US" sz="2000" dirty="0">
                <a:latin typeface="+mn-lt"/>
              </a:rPr>
              <a:t> </a:t>
            </a:r>
            <a:r>
              <a:rPr lang="en-US" sz="2000" i="1" dirty="0">
                <a:latin typeface="+mn-lt"/>
              </a:rPr>
              <a:t>of the Navy, Commander, Naval Base, Norfolk, Virginia</a:t>
            </a:r>
            <a:r>
              <a:rPr lang="en-US" sz="2000" dirty="0">
                <a:latin typeface="+mn-lt"/>
              </a:rPr>
              <a:t>, 56 FLRA 328 (2000)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TOPICS</a:t>
            </a:r>
          </a:p>
        </p:txBody>
      </p:sp>
      <p:sp>
        <p:nvSpPr>
          <p:cNvPr id="4099" name="Content Placeholder 2"/>
          <p:cNvSpPr>
            <a:spLocks noGrp="1"/>
          </p:cNvSpPr>
          <p:nvPr>
            <p:ph sz="quarter" idx="1"/>
          </p:nvPr>
        </p:nvSpPr>
        <p:spPr/>
        <p:txBody>
          <a:bodyPr/>
          <a:lstStyle/>
          <a:p>
            <a:r>
              <a:rPr lang="en-US" dirty="0" smtClean="0"/>
              <a:t>Organization of program</a:t>
            </a:r>
          </a:p>
          <a:p>
            <a:pPr lvl="1"/>
            <a:r>
              <a:rPr lang="en-US" dirty="0" smtClean="0"/>
              <a:t>Appropriate units</a:t>
            </a:r>
          </a:p>
          <a:p>
            <a:pPr lvl="1"/>
            <a:r>
              <a:rPr lang="en-US" dirty="0" smtClean="0"/>
              <a:t>Successorship principle and its application</a:t>
            </a:r>
          </a:p>
          <a:p>
            <a:pPr lvl="1"/>
            <a:r>
              <a:rPr lang="en-US" dirty="0" smtClean="0"/>
              <a:t>Complex issues that can arise with succesorship</a:t>
            </a:r>
          </a:p>
          <a:p>
            <a:pPr lvl="1"/>
            <a:r>
              <a:rPr lang="en-US" dirty="0" smtClean="0"/>
              <a:t>Bargaining obligations while representation petitions are pending</a:t>
            </a:r>
          </a:p>
          <a:p>
            <a:pPr lvl="1"/>
            <a:r>
              <a:rPr lang="en-US" dirty="0" smtClean="0"/>
              <a:t>Digest of relevant Authority decisions </a:t>
            </a:r>
          </a:p>
          <a:p>
            <a:pPr lvl="1"/>
            <a:endParaRPr lang="en-US" dirty="0" smtClean="0"/>
          </a:p>
          <a:p>
            <a:pPr lvl="1"/>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z="4000" dirty="0" smtClean="0"/>
              <a:t>CLAIMS OF SUCCESSORSHIP &amp;  ACCRETION</a:t>
            </a:r>
          </a:p>
        </p:txBody>
      </p:sp>
      <p:sp>
        <p:nvSpPr>
          <p:cNvPr id="22531" name="Rectangle 3"/>
          <p:cNvSpPr>
            <a:spLocks noGrp="1" noChangeArrowheads="1"/>
          </p:cNvSpPr>
          <p:nvPr>
            <p:ph sz="quarter" idx="1"/>
          </p:nvPr>
        </p:nvSpPr>
        <p:spPr/>
        <p:txBody>
          <a:bodyPr/>
          <a:lstStyle/>
          <a:p>
            <a:pPr eaLnBrk="1" hangingPunct="1"/>
            <a:r>
              <a:rPr lang="en-US" sz="2800" dirty="0" smtClean="0"/>
              <a:t>One union claims that through successorship, it remains the exclusive representative </a:t>
            </a:r>
          </a:p>
          <a:p>
            <a:pPr eaLnBrk="1" hangingPunct="1"/>
            <a:r>
              <a:rPr lang="en-US" sz="2800" dirty="0" smtClean="0"/>
              <a:t>Another union claims employees accreted to its existing unit</a:t>
            </a:r>
          </a:p>
          <a:p>
            <a:pPr eaLnBrk="1" hangingPunct="1"/>
            <a:r>
              <a:rPr lang="en-US" sz="2800" dirty="0" smtClean="0"/>
              <a:t>First, determine if there is successorship and if not, proceed to accretion</a:t>
            </a:r>
          </a:p>
          <a:p>
            <a:pPr eaLnBrk="1" hangingPunct="1"/>
            <a:endParaRPr lang="en-US" dirty="0" smtClean="0"/>
          </a:p>
        </p:txBody>
      </p:sp>
      <p:sp>
        <p:nvSpPr>
          <p:cNvPr id="22532" name="Text Box 4"/>
          <p:cNvSpPr txBox="1">
            <a:spLocks noChangeArrowheads="1"/>
          </p:cNvSpPr>
          <p:nvPr/>
        </p:nvSpPr>
        <p:spPr bwMode="auto">
          <a:xfrm>
            <a:off x="609600" y="5257800"/>
            <a:ext cx="7620000" cy="707886"/>
          </a:xfrm>
          <a:prstGeom prst="rect">
            <a:avLst/>
          </a:prstGeom>
          <a:noFill/>
          <a:ln w="12700">
            <a:solidFill>
              <a:schemeClr val="tx1"/>
            </a:solidFill>
            <a:miter lim="800000"/>
            <a:headEnd/>
            <a:tailEnd/>
          </a:ln>
        </p:spPr>
        <p:txBody>
          <a:bodyPr wrap="square">
            <a:spAutoFit/>
          </a:bodyPr>
          <a:lstStyle/>
          <a:p>
            <a:pPr eaLnBrk="1" hangingPunct="1"/>
            <a:r>
              <a:rPr lang="en-US" sz="2000" dirty="0">
                <a:latin typeface="+mn-lt"/>
              </a:rPr>
              <a:t>Authority lead decision: </a:t>
            </a:r>
            <a:r>
              <a:rPr lang="en-US" sz="2000" i="1" dirty="0">
                <a:latin typeface="+mn-lt"/>
              </a:rPr>
              <a:t>Department of Navy, Fleet &amp; Industrial Supply Center, Norfolk, Virginia</a:t>
            </a:r>
            <a:r>
              <a:rPr lang="en-US" sz="2000" dirty="0">
                <a:latin typeface="+mn-lt"/>
              </a:rPr>
              <a:t>, 52 FLRA 950 (1997)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066800" y="297488"/>
            <a:ext cx="6178166" cy="1446550"/>
          </a:xfrm>
          <a:prstGeom prst="rect">
            <a:avLst/>
          </a:prstGeom>
          <a:noFill/>
          <a:ln w="9525">
            <a:noFill/>
            <a:miter lim="800000"/>
            <a:headEnd/>
            <a:tailEnd/>
          </a:ln>
        </p:spPr>
        <p:txBody>
          <a:bodyPr wrap="none" anchor="ctr">
            <a:spAutoFit/>
          </a:bodyPr>
          <a:lstStyle/>
          <a:p>
            <a:pPr eaLnBrk="1" hangingPunct="1"/>
            <a:r>
              <a:rPr lang="en-US" sz="4400" dirty="0">
                <a:solidFill>
                  <a:schemeClr val="tx2"/>
                </a:solidFill>
                <a:latin typeface="+mj-lt"/>
              </a:rPr>
              <a:t>WHEN SUCCESSORSHIP &amp; </a:t>
            </a:r>
          </a:p>
          <a:p>
            <a:pPr eaLnBrk="1" hangingPunct="1"/>
            <a:r>
              <a:rPr lang="en-US" sz="4400" dirty="0">
                <a:solidFill>
                  <a:schemeClr val="tx2"/>
                </a:solidFill>
                <a:latin typeface="+mj-lt"/>
              </a:rPr>
              <a:t>ACCRETION ARE CLAIMED</a:t>
            </a:r>
          </a:p>
        </p:txBody>
      </p:sp>
      <p:sp>
        <p:nvSpPr>
          <p:cNvPr id="23555" name="Rectangle 5"/>
          <p:cNvSpPr>
            <a:spLocks noChangeArrowheads="1"/>
          </p:cNvSpPr>
          <p:nvPr/>
        </p:nvSpPr>
        <p:spPr bwMode="auto">
          <a:xfrm>
            <a:off x="381000" y="2057400"/>
            <a:ext cx="8458200" cy="1219200"/>
          </a:xfrm>
          <a:prstGeom prst="rect">
            <a:avLst/>
          </a:prstGeom>
          <a:solidFill>
            <a:srgbClr val="EAEAEA"/>
          </a:solidFill>
          <a:ln w="9525">
            <a:solidFill>
              <a:schemeClr val="tx1"/>
            </a:solidFill>
            <a:miter lim="800000"/>
            <a:headEnd/>
            <a:tailEnd/>
          </a:ln>
        </p:spPr>
        <p:txBody>
          <a:bodyPr wrap="none" anchor="ctr"/>
          <a:lstStyle/>
          <a:p>
            <a:pPr algn="ctr" eaLnBrk="1" hangingPunct="1"/>
            <a:endParaRPr lang="en-US" sz="2400" dirty="0">
              <a:latin typeface="Tahoma" pitchFamily="34" charset="0"/>
            </a:endParaRPr>
          </a:p>
        </p:txBody>
      </p:sp>
      <p:sp>
        <p:nvSpPr>
          <p:cNvPr id="23556" name="Rectangle 6"/>
          <p:cNvSpPr>
            <a:spLocks noChangeArrowheads="1"/>
          </p:cNvSpPr>
          <p:nvPr/>
        </p:nvSpPr>
        <p:spPr bwMode="auto">
          <a:xfrm>
            <a:off x="304800" y="3429000"/>
            <a:ext cx="4038600" cy="3200400"/>
          </a:xfrm>
          <a:prstGeom prst="rect">
            <a:avLst/>
          </a:prstGeom>
          <a:solidFill>
            <a:srgbClr val="EAEAEA"/>
          </a:solidFill>
          <a:ln w="9525">
            <a:solidFill>
              <a:schemeClr val="tx1"/>
            </a:solidFill>
            <a:miter lim="800000"/>
            <a:headEnd/>
            <a:tailEnd/>
          </a:ln>
        </p:spPr>
        <p:txBody>
          <a:bodyPr wrap="none" anchor="ctr"/>
          <a:lstStyle/>
          <a:p>
            <a:pPr algn="ctr" eaLnBrk="1" hangingPunct="1"/>
            <a:endParaRPr lang="en-US" sz="2400" dirty="0">
              <a:latin typeface="Tahoma" pitchFamily="34" charset="0"/>
            </a:endParaRPr>
          </a:p>
        </p:txBody>
      </p:sp>
      <p:sp>
        <p:nvSpPr>
          <p:cNvPr id="23557" name="Rectangle 7"/>
          <p:cNvSpPr>
            <a:spLocks noChangeArrowheads="1"/>
          </p:cNvSpPr>
          <p:nvPr/>
        </p:nvSpPr>
        <p:spPr bwMode="auto">
          <a:xfrm>
            <a:off x="4495800" y="3429000"/>
            <a:ext cx="4343400" cy="3200400"/>
          </a:xfrm>
          <a:prstGeom prst="rect">
            <a:avLst/>
          </a:prstGeom>
          <a:solidFill>
            <a:srgbClr val="EAEAEA"/>
          </a:solidFill>
          <a:ln w="9525">
            <a:solidFill>
              <a:schemeClr val="tx1"/>
            </a:solidFill>
            <a:miter lim="800000"/>
            <a:headEnd/>
            <a:tailEnd/>
          </a:ln>
        </p:spPr>
        <p:txBody>
          <a:bodyPr wrap="none" anchor="ctr"/>
          <a:lstStyle/>
          <a:p>
            <a:pPr algn="ctr" eaLnBrk="1" hangingPunct="1"/>
            <a:endParaRPr lang="en-US" sz="2400" dirty="0">
              <a:latin typeface="Tahoma" pitchFamily="34" charset="0"/>
            </a:endParaRPr>
          </a:p>
        </p:txBody>
      </p:sp>
      <p:sp>
        <p:nvSpPr>
          <p:cNvPr id="23558" name="Text Box 11"/>
          <p:cNvSpPr txBox="1">
            <a:spLocks noChangeArrowheads="1"/>
          </p:cNvSpPr>
          <p:nvPr/>
        </p:nvSpPr>
        <p:spPr bwMode="auto">
          <a:xfrm>
            <a:off x="457200" y="2057400"/>
            <a:ext cx="8301038" cy="1200150"/>
          </a:xfrm>
          <a:prstGeom prst="rect">
            <a:avLst/>
          </a:prstGeom>
          <a:noFill/>
          <a:ln w="9525">
            <a:noFill/>
            <a:miter lim="800000"/>
            <a:headEnd/>
            <a:tailEnd/>
          </a:ln>
        </p:spPr>
        <p:txBody>
          <a:bodyPr>
            <a:spAutoFit/>
          </a:bodyPr>
          <a:lstStyle/>
          <a:p>
            <a:pPr algn="ctr" eaLnBrk="1" hangingPunct="1"/>
            <a:r>
              <a:rPr lang="en-US" sz="2400" dirty="0">
                <a:latin typeface="+mn-lt"/>
              </a:rPr>
              <a:t>Are the transferred employees included in, and</a:t>
            </a:r>
          </a:p>
          <a:p>
            <a:pPr algn="ctr" eaLnBrk="1" hangingPunct="1"/>
            <a:r>
              <a:rPr lang="en-US" sz="2400" dirty="0">
                <a:latin typeface="+mn-lt"/>
              </a:rPr>
              <a:t>do they constitute a majority of, a separate, </a:t>
            </a:r>
          </a:p>
          <a:p>
            <a:pPr algn="ctr" eaLnBrk="1" hangingPunct="1"/>
            <a:r>
              <a:rPr lang="en-US" sz="2400" dirty="0">
                <a:latin typeface="+mn-lt"/>
              </a:rPr>
              <a:t>appropriate unit in the gaining organization?</a:t>
            </a:r>
          </a:p>
        </p:txBody>
      </p:sp>
      <p:sp>
        <p:nvSpPr>
          <p:cNvPr id="23559" name="AutoShape 12"/>
          <p:cNvSpPr>
            <a:spLocks noChangeArrowheads="1"/>
          </p:cNvSpPr>
          <p:nvPr/>
        </p:nvSpPr>
        <p:spPr bwMode="auto">
          <a:xfrm>
            <a:off x="5334000" y="3276600"/>
            <a:ext cx="3048000" cy="1143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r>
              <a:rPr lang="en-US" sz="2400" b="1" dirty="0">
                <a:latin typeface="+mn-lt"/>
              </a:rPr>
              <a:t>NO</a:t>
            </a:r>
          </a:p>
        </p:txBody>
      </p:sp>
      <p:sp>
        <p:nvSpPr>
          <p:cNvPr id="23560" name="AutoShape 13"/>
          <p:cNvSpPr>
            <a:spLocks noChangeArrowheads="1"/>
          </p:cNvSpPr>
          <p:nvPr/>
        </p:nvSpPr>
        <p:spPr bwMode="auto">
          <a:xfrm>
            <a:off x="914400" y="3276600"/>
            <a:ext cx="30480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r>
              <a:rPr lang="en-US" sz="2400" b="1" dirty="0">
                <a:latin typeface="+mn-lt"/>
              </a:rPr>
              <a:t>YES</a:t>
            </a:r>
          </a:p>
        </p:txBody>
      </p:sp>
      <p:sp>
        <p:nvSpPr>
          <p:cNvPr id="23561" name="Text Box 18"/>
          <p:cNvSpPr txBox="1">
            <a:spLocks noChangeArrowheads="1"/>
          </p:cNvSpPr>
          <p:nvPr/>
        </p:nvSpPr>
        <p:spPr bwMode="auto">
          <a:xfrm>
            <a:off x="659224" y="3886200"/>
            <a:ext cx="3394840" cy="2677656"/>
          </a:xfrm>
          <a:prstGeom prst="rect">
            <a:avLst/>
          </a:prstGeom>
          <a:noFill/>
          <a:ln w="9525">
            <a:noFill/>
            <a:miter lim="800000"/>
            <a:headEnd/>
            <a:tailEnd/>
          </a:ln>
        </p:spPr>
        <p:txBody>
          <a:bodyPr wrap="none">
            <a:spAutoFit/>
          </a:bodyPr>
          <a:lstStyle/>
          <a:p>
            <a:pPr algn="ctr" eaLnBrk="1" hangingPunct="1"/>
            <a:r>
              <a:rPr lang="en-US" sz="2400" dirty="0">
                <a:latin typeface="+mn-lt"/>
              </a:rPr>
              <a:t>Apply the remaining </a:t>
            </a:r>
          </a:p>
          <a:p>
            <a:pPr algn="ctr" eaLnBrk="1" hangingPunct="1"/>
            <a:r>
              <a:rPr lang="en-US" sz="2400" i="1" dirty="0">
                <a:latin typeface="+mn-lt"/>
              </a:rPr>
              <a:t>Port Hueneme</a:t>
            </a:r>
            <a:r>
              <a:rPr lang="en-US" sz="2400" dirty="0">
                <a:latin typeface="+mn-lt"/>
              </a:rPr>
              <a:t> criteria to</a:t>
            </a:r>
          </a:p>
          <a:p>
            <a:pPr algn="ctr" eaLnBrk="1" hangingPunct="1"/>
            <a:r>
              <a:rPr lang="en-US" sz="2400" dirty="0">
                <a:latin typeface="+mn-lt"/>
              </a:rPr>
              <a:t>determine if the gaining</a:t>
            </a:r>
          </a:p>
          <a:p>
            <a:pPr algn="ctr" eaLnBrk="1" hangingPunct="1"/>
            <a:r>
              <a:rPr lang="en-US" sz="2400" dirty="0">
                <a:latin typeface="+mn-lt"/>
              </a:rPr>
              <a:t>employer is the successor</a:t>
            </a:r>
          </a:p>
          <a:p>
            <a:pPr algn="ctr" eaLnBrk="1" hangingPunct="1"/>
            <a:r>
              <a:rPr lang="en-US" sz="2400" dirty="0">
                <a:latin typeface="+mn-lt"/>
              </a:rPr>
              <a:t>and if union continues to</a:t>
            </a:r>
          </a:p>
          <a:p>
            <a:pPr algn="ctr" eaLnBrk="1" hangingPunct="1"/>
            <a:r>
              <a:rPr lang="en-US" sz="2400" dirty="0">
                <a:latin typeface="+mn-lt"/>
              </a:rPr>
              <a:t>represent employees. If</a:t>
            </a:r>
          </a:p>
          <a:p>
            <a:pPr algn="ctr" eaLnBrk="1" hangingPunct="1"/>
            <a:r>
              <a:rPr lang="en-US" sz="2400" dirty="0">
                <a:latin typeface="+mn-lt"/>
              </a:rPr>
              <a:t>successorship fails, then</a:t>
            </a:r>
          </a:p>
        </p:txBody>
      </p:sp>
      <p:sp>
        <p:nvSpPr>
          <p:cNvPr id="23562" name="Text Box 20"/>
          <p:cNvSpPr txBox="1">
            <a:spLocks noChangeArrowheads="1"/>
          </p:cNvSpPr>
          <p:nvPr/>
        </p:nvSpPr>
        <p:spPr bwMode="auto">
          <a:xfrm>
            <a:off x="5003352" y="3886200"/>
            <a:ext cx="3625159" cy="2308324"/>
          </a:xfrm>
          <a:prstGeom prst="rect">
            <a:avLst/>
          </a:prstGeom>
          <a:noFill/>
          <a:ln w="9525">
            <a:noFill/>
            <a:miter lim="800000"/>
            <a:headEnd/>
            <a:tailEnd/>
          </a:ln>
        </p:spPr>
        <p:txBody>
          <a:bodyPr wrap="none">
            <a:spAutoFit/>
          </a:bodyPr>
          <a:lstStyle/>
          <a:p>
            <a:pPr algn="ctr" eaLnBrk="1" hangingPunct="1"/>
            <a:endParaRPr lang="en-US" sz="2400" dirty="0">
              <a:latin typeface="Tahoma" pitchFamily="34" charset="0"/>
            </a:endParaRPr>
          </a:p>
          <a:p>
            <a:pPr algn="ctr" eaLnBrk="1" hangingPunct="1"/>
            <a:endParaRPr lang="en-US" sz="2400" dirty="0">
              <a:latin typeface="Tahoma" pitchFamily="34" charset="0"/>
            </a:endParaRPr>
          </a:p>
          <a:p>
            <a:pPr algn="ctr" eaLnBrk="1" hangingPunct="1"/>
            <a:r>
              <a:rPr lang="en-US" sz="2400" dirty="0">
                <a:latin typeface="+mn-lt"/>
              </a:rPr>
              <a:t>Apply the accretion criteria</a:t>
            </a:r>
          </a:p>
          <a:p>
            <a:pPr algn="ctr" eaLnBrk="1" hangingPunct="1"/>
            <a:r>
              <a:rPr lang="en-US" sz="2400" dirty="0">
                <a:latin typeface="+mn-lt"/>
              </a:rPr>
              <a:t>to determine if the </a:t>
            </a:r>
          </a:p>
          <a:p>
            <a:pPr algn="ctr" eaLnBrk="1" hangingPunct="1"/>
            <a:r>
              <a:rPr lang="en-US" sz="2400" dirty="0">
                <a:latin typeface="+mn-lt"/>
              </a:rPr>
              <a:t>employees accreted into an</a:t>
            </a:r>
          </a:p>
          <a:p>
            <a:pPr algn="ctr" eaLnBrk="1" hangingPunct="1"/>
            <a:r>
              <a:rPr lang="en-US" sz="2400" dirty="0">
                <a:latin typeface="+mn-lt"/>
              </a:rPr>
              <a:t>existing unit.</a:t>
            </a:r>
          </a:p>
        </p:txBody>
      </p:sp>
      <p:sp>
        <p:nvSpPr>
          <p:cNvPr id="23563" name="AutoShape 24"/>
          <p:cNvSpPr>
            <a:spLocks noChangeArrowheads="1"/>
          </p:cNvSpPr>
          <p:nvPr/>
        </p:nvSpPr>
        <p:spPr bwMode="auto">
          <a:xfrm rot="-835973">
            <a:off x="4038600" y="5943600"/>
            <a:ext cx="1066800"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ACCRETION</a:t>
            </a:r>
          </a:p>
        </p:txBody>
      </p:sp>
      <p:sp>
        <p:nvSpPr>
          <p:cNvPr id="24579" name="Rectangle 3"/>
          <p:cNvSpPr>
            <a:spLocks noGrp="1" noChangeArrowheads="1"/>
          </p:cNvSpPr>
          <p:nvPr>
            <p:ph sz="quarter" idx="1"/>
          </p:nvPr>
        </p:nvSpPr>
        <p:spPr>
          <a:xfrm>
            <a:off x="914400" y="1752600"/>
            <a:ext cx="7772400" cy="4267200"/>
          </a:xfrm>
        </p:spPr>
        <p:txBody>
          <a:bodyPr/>
          <a:lstStyle/>
          <a:p>
            <a:pPr eaLnBrk="1" hangingPunct="1"/>
            <a:r>
              <a:rPr lang="en-US" dirty="0" smtClean="0"/>
              <a:t>Inclusion of a group of employees in an existing unit without an election</a:t>
            </a:r>
          </a:p>
          <a:p>
            <a:pPr eaLnBrk="1" hangingPunct="1"/>
            <a:r>
              <a:rPr lang="en-US" dirty="0" smtClean="0"/>
              <a:t>Have the employees been integrated fully into the organization?</a:t>
            </a:r>
          </a:p>
          <a:p>
            <a:pPr eaLnBrk="1" hangingPunct="1"/>
            <a:r>
              <a:rPr lang="en-US" dirty="0" smtClean="0"/>
              <a:t>Is the unit appropriate with them?</a:t>
            </a:r>
          </a:p>
          <a:p>
            <a:pPr eaLnBrk="1" hangingPunct="1"/>
            <a:r>
              <a:rPr lang="en-US" dirty="0" smtClean="0"/>
              <a:t>Accretion is narrowly applied </a:t>
            </a:r>
          </a:p>
          <a:p>
            <a:pPr lvl="1" eaLnBrk="1" hangingPunct="1"/>
            <a:r>
              <a:rPr lang="en-US" dirty="0" smtClean="0"/>
              <a:t>Precludes employee self-determination</a:t>
            </a:r>
          </a:p>
        </p:txBody>
      </p:sp>
      <p:sp>
        <p:nvSpPr>
          <p:cNvPr id="24580" name="Text Box 4"/>
          <p:cNvSpPr txBox="1">
            <a:spLocks noChangeArrowheads="1"/>
          </p:cNvSpPr>
          <p:nvPr/>
        </p:nvSpPr>
        <p:spPr bwMode="auto">
          <a:xfrm>
            <a:off x="609600" y="5334000"/>
            <a:ext cx="7620000" cy="707886"/>
          </a:xfrm>
          <a:prstGeom prst="rect">
            <a:avLst/>
          </a:prstGeom>
          <a:noFill/>
          <a:ln w="12700">
            <a:solidFill>
              <a:schemeClr val="tx1"/>
            </a:solidFill>
            <a:miter lim="800000"/>
            <a:headEnd/>
            <a:tailEnd/>
          </a:ln>
        </p:spPr>
        <p:txBody>
          <a:bodyPr wrap="square">
            <a:spAutoFit/>
          </a:bodyPr>
          <a:lstStyle/>
          <a:p>
            <a:pPr eaLnBrk="1" hangingPunct="1"/>
            <a:r>
              <a:rPr lang="en-US" sz="2000" i="1" dirty="0">
                <a:latin typeface="+mn-lt"/>
              </a:rPr>
              <a:t>Department of Navy, Naval Air Warfare Command, Aircraft Division, Patuxent River, Maryland, </a:t>
            </a:r>
            <a:r>
              <a:rPr lang="en-US" sz="2000" dirty="0">
                <a:latin typeface="+mn-lt"/>
              </a:rPr>
              <a:t>56 FLRA 1005, 1006 (2000)</a:t>
            </a:r>
            <a:r>
              <a:rPr lang="en-US" dirty="0">
                <a:latin typeface="+mn-lt"/>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ACCRETION</a:t>
            </a:r>
          </a:p>
        </p:txBody>
      </p:sp>
      <p:sp>
        <p:nvSpPr>
          <p:cNvPr id="25603" name="Rectangle 3"/>
          <p:cNvSpPr>
            <a:spLocks noGrp="1" noChangeArrowheads="1"/>
          </p:cNvSpPr>
          <p:nvPr>
            <p:ph sz="quarter" idx="1"/>
          </p:nvPr>
        </p:nvSpPr>
        <p:spPr>
          <a:xfrm>
            <a:off x="685800" y="1752600"/>
            <a:ext cx="7772400" cy="4114800"/>
          </a:xfrm>
        </p:spPr>
        <p:txBody>
          <a:bodyPr>
            <a:normAutofit/>
          </a:bodyPr>
          <a:lstStyle/>
          <a:p>
            <a:pPr eaLnBrk="1" hangingPunct="1"/>
            <a:r>
              <a:rPr lang="en-US" sz="2800" dirty="0" smtClean="0"/>
              <a:t>What happens when unrepresented employees accrete to an existing unit?</a:t>
            </a:r>
          </a:p>
          <a:p>
            <a:pPr lvl="1"/>
            <a:r>
              <a:rPr lang="en-US" dirty="0" smtClean="0"/>
              <a:t>Existing unit employees must constitute a simple              majority in the expanded unit, to avoid a question of representation, and an election.  </a:t>
            </a:r>
            <a:r>
              <a:rPr lang="en-US" i="1" dirty="0" smtClean="0"/>
              <a:t>BLM.</a:t>
            </a:r>
            <a:endParaRPr lang="en-US" dirty="0" smtClean="0"/>
          </a:p>
          <a:p>
            <a:r>
              <a:rPr lang="en-US" sz="2800" dirty="0" smtClean="0"/>
              <a:t>What happens when represented employees         accrete to an existing unit?</a:t>
            </a:r>
          </a:p>
          <a:p>
            <a:pPr lvl="1"/>
            <a:r>
              <a:rPr lang="en-US" dirty="0" smtClean="0"/>
              <a:t>The “sufficiently predominant” standard applies. </a:t>
            </a:r>
            <a:r>
              <a:rPr lang="en-US" i="1" dirty="0" smtClean="0"/>
              <a:t>Redstone</a:t>
            </a:r>
            <a:r>
              <a:rPr lang="en-US" dirty="0" smtClean="0"/>
              <a:t>.</a:t>
            </a:r>
          </a:p>
          <a:p>
            <a:pPr lvl="1" eaLnBrk="1" hangingPunct="1"/>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BARGAINING OBLIGATIONS</a:t>
            </a:r>
          </a:p>
        </p:txBody>
      </p:sp>
      <p:sp>
        <p:nvSpPr>
          <p:cNvPr id="26627" name="Rectangle 3"/>
          <p:cNvSpPr>
            <a:spLocks noGrp="1" noChangeArrowheads="1"/>
          </p:cNvSpPr>
          <p:nvPr>
            <p:ph sz="quarter" idx="1"/>
          </p:nvPr>
        </p:nvSpPr>
        <p:spPr>
          <a:xfrm>
            <a:off x="914400" y="1752600"/>
            <a:ext cx="7772400" cy="4419600"/>
          </a:xfrm>
        </p:spPr>
        <p:txBody>
          <a:bodyPr/>
          <a:lstStyle/>
          <a:p>
            <a:pPr eaLnBrk="1" hangingPunct="1"/>
            <a:r>
              <a:rPr lang="en-US" dirty="0" smtClean="0"/>
              <a:t>What happens to bargaining obligations? </a:t>
            </a:r>
          </a:p>
          <a:p>
            <a:pPr lvl="1" eaLnBrk="1" hangingPunct="1"/>
            <a:r>
              <a:rPr lang="en-US" dirty="0" smtClean="0"/>
              <a:t>While the petitions are being processed, parties are obligated to -- </a:t>
            </a:r>
          </a:p>
          <a:p>
            <a:pPr lvl="2" eaLnBrk="1" hangingPunct="1"/>
            <a:r>
              <a:rPr lang="en-US" dirty="0" smtClean="0"/>
              <a:t>Maintain existing recognitions</a:t>
            </a:r>
          </a:p>
          <a:p>
            <a:pPr lvl="2" eaLnBrk="1" hangingPunct="1"/>
            <a:r>
              <a:rPr lang="en-US" dirty="0" smtClean="0"/>
              <a:t>Adhere to terms of existing contracts</a:t>
            </a:r>
          </a:p>
          <a:p>
            <a:pPr lvl="2" eaLnBrk="1" hangingPunct="1"/>
            <a:r>
              <a:rPr lang="en-US" dirty="0" smtClean="0"/>
              <a:t>Fulfill all representational and bargaining responsibilities</a:t>
            </a:r>
          </a:p>
        </p:txBody>
      </p:sp>
      <p:sp>
        <p:nvSpPr>
          <p:cNvPr id="26628" name="Rectangle 6"/>
          <p:cNvSpPr>
            <a:spLocks noChangeArrowheads="1"/>
          </p:cNvSpPr>
          <p:nvPr/>
        </p:nvSpPr>
        <p:spPr bwMode="auto">
          <a:xfrm>
            <a:off x="381000" y="4800600"/>
            <a:ext cx="8229600" cy="1138773"/>
          </a:xfrm>
          <a:prstGeom prst="rect">
            <a:avLst/>
          </a:prstGeom>
          <a:noFill/>
          <a:ln w="12700">
            <a:solidFill>
              <a:schemeClr val="tx1"/>
            </a:solidFill>
            <a:miter lim="800000"/>
            <a:headEnd/>
            <a:tailEnd/>
          </a:ln>
        </p:spPr>
        <p:txBody>
          <a:bodyPr wrap="square">
            <a:spAutoFit/>
          </a:bodyPr>
          <a:lstStyle/>
          <a:p>
            <a:pPr eaLnBrk="1" hangingPunct="1"/>
            <a:r>
              <a:rPr lang="en-US" sz="2000" dirty="0">
                <a:latin typeface="+mn-lt"/>
              </a:rPr>
              <a:t>See: FLRA’s Rules &amp; Regulations, 5 C.F.R. </a:t>
            </a:r>
            <a:r>
              <a:rPr lang="en-US" sz="2000" dirty="0">
                <a:latin typeface="+mn-lt"/>
                <a:cs typeface="Tahoma" pitchFamily="34" charset="0"/>
              </a:rPr>
              <a:t>§</a:t>
            </a:r>
            <a:r>
              <a:rPr lang="en-US" sz="2000" dirty="0">
                <a:latin typeface="+mn-lt"/>
              </a:rPr>
              <a:t> 2422.34</a:t>
            </a:r>
          </a:p>
          <a:p>
            <a:pPr eaLnBrk="1" hangingPunct="1"/>
            <a:endParaRPr lang="en-US" sz="800" dirty="0">
              <a:latin typeface="+mn-lt"/>
            </a:endParaRPr>
          </a:p>
          <a:p>
            <a:pPr eaLnBrk="1" hangingPunct="1"/>
            <a:r>
              <a:rPr lang="en-US" sz="2000" dirty="0">
                <a:latin typeface="+mn-lt"/>
              </a:rPr>
              <a:t>Authority’s lead decision:  </a:t>
            </a:r>
            <a:r>
              <a:rPr lang="en-US" sz="2000" i="1" dirty="0">
                <a:latin typeface="+mn-lt"/>
              </a:rPr>
              <a:t>Department of Navy, Naval Weapons Station, Yorktown</a:t>
            </a:r>
            <a:r>
              <a:rPr lang="en-US" sz="2000" dirty="0">
                <a:latin typeface="+mn-lt"/>
              </a:rPr>
              <a:t>, 55 FLRA 1112 (1999)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MATTERS TO CONSIDER</a:t>
            </a:r>
          </a:p>
        </p:txBody>
      </p:sp>
      <p:sp>
        <p:nvSpPr>
          <p:cNvPr id="27651" name="Rectangle 3"/>
          <p:cNvSpPr>
            <a:spLocks noGrp="1" noChangeArrowheads="1"/>
          </p:cNvSpPr>
          <p:nvPr>
            <p:ph sz="quarter" idx="1"/>
          </p:nvPr>
        </p:nvSpPr>
        <p:spPr>
          <a:xfrm>
            <a:off x="914400" y="2057400"/>
            <a:ext cx="7772400" cy="4114800"/>
          </a:xfrm>
        </p:spPr>
        <p:txBody>
          <a:bodyPr/>
          <a:lstStyle/>
          <a:p>
            <a:pPr eaLnBrk="1" hangingPunct="1"/>
            <a:r>
              <a:rPr lang="en-US" sz="2800" dirty="0" smtClean="0"/>
              <a:t>When an agency/activity is reorganizing </a:t>
            </a:r>
          </a:p>
          <a:p>
            <a:pPr lvl="1" eaLnBrk="1" hangingPunct="1"/>
            <a:r>
              <a:rPr lang="en-US" sz="2400" dirty="0" smtClean="0"/>
              <a:t>Pre-petition meeting with agencies and unions involved </a:t>
            </a:r>
          </a:p>
          <a:p>
            <a:pPr lvl="2" eaLnBrk="1" hangingPunct="1"/>
            <a:r>
              <a:rPr lang="en-US" sz="2000" dirty="0" smtClean="0"/>
              <a:t>Section 2422.13(a) FLRA Regulations</a:t>
            </a:r>
          </a:p>
          <a:p>
            <a:pPr lvl="2" eaLnBrk="1" hangingPunct="1"/>
            <a:r>
              <a:rPr lang="en-US" sz="2000" dirty="0" smtClean="0"/>
              <a:t>Contact an FLRA Regional Office</a:t>
            </a:r>
          </a:p>
          <a:p>
            <a:pPr lvl="1" eaLnBrk="1" hangingPunct="1"/>
            <a:r>
              <a:rPr lang="en-US" sz="2400" dirty="0" smtClean="0"/>
              <a:t>Management should keep good records </a:t>
            </a:r>
          </a:p>
          <a:p>
            <a:pPr lvl="2" eaLnBrk="1" hangingPunct="1"/>
            <a:r>
              <a:rPr lang="en-US" sz="2000" dirty="0" smtClean="0"/>
              <a:t>Employees impacted by reorganization by bargaining unit status (BUS) code prior to and after reorganization</a:t>
            </a:r>
          </a:p>
          <a:p>
            <a:pPr lvl="2" eaLnBrk="1" hangingPunct="1"/>
            <a:r>
              <a:rPr lang="en-US" sz="2000" dirty="0" smtClean="0"/>
              <a:t>Information/issuances regarding reorganization (e.g., OPNAV Notes; Federal Register announcements, etc.)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Successorship</a:t>
            </a:r>
          </a:p>
        </p:txBody>
      </p:sp>
      <p:sp>
        <p:nvSpPr>
          <p:cNvPr id="28675" name="Rectangle 3"/>
          <p:cNvSpPr>
            <a:spLocks noGrp="1" noChangeArrowheads="1"/>
          </p:cNvSpPr>
          <p:nvPr>
            <p:ph sz="quarter" idx="1"/>
          </p:nvPr>
        </p:nvSpPr>
        <p:spPr>
          <a:xfrm>
            <a:off x="914400" y="2057400"/>
            <a:ext cx="7772400" cy="4114800"/>
          </a:xfrm>
        </p:spPr>
        <p:txBody>
          <a:bodyPr/>
          <a:lstStyle/>
          <a:p>
            <a:pPr eaLnBrk="1" hangingPunct="1">
              <a:lnSpc>
                <a:spcPct val="90000"/>
              </a:lnSpc>
            </a:pPr>
            <a:r>
              <a:rPr lang="en-US" sz="2400" i="1" dirty="0" smtClean="0"/>
              <a:t>U.S. Department of Navy, Commander, Navy Region Mid-Atlantic</a:t>
            </a:r>
            <a:r>
              <a:rPr lang="en-US" sz="2400" dirty="0" smtClean="0"/>
              <a:t>, 63 FLRA 8 (2008)(successorship found to bargaining unit of about 16 employees)</a:t>
            </a:r>
          </a:p>
          <a:p>
            <a:pPr eaLnBrk="1" hangingPunct="1">
              <a:lnSpc>
                <a:spcPct val="90000"/>
              </a:lnSpc>
            </a:pPr>
            <a:r>
              <a:rPr lang="en-US" sz="2400" i="1" dirty="0" smtClean="0"/>
              <a:t>U.S. Department of Navy, Carrier Planning Activity, Chesapeake, Virginia</a:t>
            </a:r>
            <a:r>
              <a:rPr lang="en-US" sz="2400" dirty="0" smtClean="0"/>
              <a:t>, 63 FLRA 63 (2009) (successorship found in professional unit; election ordered in nonprofessional unit)</a:t>
            </a:r>
            <a:r>
              <a:rPr lang="en-US" sz="2400" i="1" dirty="0" smtClean="0"/>
              <a:t> </a:t>
            </a:r>
          </a:p>
          <a:p>
            <a:pPr eaLnBrk="1" hangingPunct="1">
              <a:lnSpc>
                <a:spcPct val="90000"/>
              </a:lnSpc>
            </a:pPr>
            <a:endParaRPr lang="en-US" sz="2400" dirty="0" smtClean="0"/>
          </a:p>
          <a:p>
            <a:pPr eaLnBrk="1" hangingPunct="1">
              <a:lnSpc>
                <a:spcPct val="90000"/>
              </a:lnSpc>
            </a:pPr>
            <a:endParaRPr lang="en-US" sz="24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Successorship</a:t>
            </a:r>
          </a:p>
        </p:txBody>
      </p:sp>
      <p:sp>
        <p:nvSpPr>
          <p:cNvPr id="29699" name="Content Placeholder 2"/>
          <p:cNvSpPr>
            <a:spLocks noGrp="1"/>
          </p:cNvSpPr>
          <p:nvPr>
            <p:ph sz="quarter" idx="1"/>
          </p:nvPr>
        </p:nvSpPr>
        <p:spPr/>
        <p:txBody>
          <a:bodyPr>
            <a:normAutofit lnSpcReduction="10000"/>
          </a:bodyPr>
          <a:lstStyle/>
          <a:p>
            <a:r>
              <a:rPr lang="en-US" sz="2400" i="1" dirty="0" smtClean="0"/>
              <a:t>U.S. Department of Army, Army Materiel Command, Headquarters, Joint Munitions Command, Rock Island, Illinois</a:t>
            </a:r>
            <a:r>
              <a:rPr lang="en-US" sz="2400" dirty="0" smtClean="0"/>
              <a:t>, 63 FLRA 394 (2009) (successorship found to two different Army activities, located at Rock Island; reorganization had substantially changed the appropriateness of existing unit)</a:t>
            </a:r>
            <a:r>
              <a:rPr lang="en-US" sz="2400" i="1" dirty="0" smtClean="0"/>
              <a:t> </a:t>
            </a:r>
          </a:p>
          <a:p>
            <a:r>
              <a:rPr lang="en-US" sz="2400" i="1" dirty="0" smtClean="0"/>
              <a:t>U.S. Department of Homeland Security, Bureau of Customs and Border Protection</a:t>
            </a:r>
            <a:r>
              <a:rPr lang="en-US" sz="2400" dirty="0" smtClean="0"/>
              <a:t>, 61 FLRA 485 (2006)</a:t>
            </a:r>
          </a:p>
          <a:p>
            <a:r>
              <a:rPr lang="en-US" sz="2400" i="1" dirty="0" smtClean="0"/>
              <a:t>U.S. Department of the Navy, Naval Facilities Engineering Command, Southeast, Jacksonville, Florida</a:t>
            </a:r>
            <a:r>
              <a:rPr lang="en-US" sz="2400" dirty="0" smtClean="0"/>
              <a:t>, 62 FLRA 480 (2008)(after reorganization several units found appropriate) </a:t>
            </a:r>
          </a:p>
          <a:p>
            <a:endParaRPr lang="en-US" dirty="0" smtClean="0"/>
          </a:p>
          <a:p>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Functional Units and Elections</a:t>
            </a:r>
          </a:p>
        </p:txBody>
      </p:sp>
      <p:sp>
        <p:nvSpPr>
          <p:cNvPr id="30723" name="Content Placeholder 2"/>
          <p:cNvSpPr>
            <a:spLocks noGrp="1"/>
          </p:cNvSpPr>
          <p:nvPr>
            <p:ph sz="quarter" idx="1"/>
          </p:nvPr>
        </p:nvSpPr>
        <p:spPr/>
        <p:txBody>
          <a:bodyPr/>
          <a:lstStyle/>
          <a:p>
            <a:pPr eaLnBrk="1" hangingPunct="1">
              <a:lnSpc>
                <a:spcPct val="90000"/>
              </a:lnSpc>
            </a:pPr>
            <a:r>
              <a:rPr lang="en-US" sz="2400" i="1" dirty="0" smtClean="0"/>
              <a:t>Department of the Navy, Naval District Washington</a:t>
            </a:r>
            <a:r>
              <a:rPr lang="en-US" sz="2400" dirty="0" smtClean="0"/>
              <a:t>, 60 FLRA 469 (2004) (functional units involved)</a:t>
            </a:r>
          </a:p>
          <a:p>
            <a:pPr eaLnBrk="1" hangingPunct="1">
              <a:lnSpc>
                <a:spcPct val="90000"/>
              </a:lnSpc>
            </a:pPr>
            <a:r>
              <a:rPr lang="en-US" sz="2400" i="1" dirty="0" smtClean="0"/>
              <a:t>Defense Logistics Agency, Defense Supply Center Columbus, Columbus, Ohio</a:t>
            </a:r>
            <a:r>
              <a:rPr lang="en-US" sz="2400" dirty="0" smtClean="0"/>
              <a:t>, 53 FLRA 1114 (1998) (reorganization involving two unions, and functional unit)</a:t>
            </a:r>
          </a:p>
          <a:p>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Succesorship &amp; Consolidated Units</a:t>
            </a:r>
          </a:p>
        </p:txBody>
      </p:sp>
      <p:sp>
        <p:nvSpPr>
          <p:cNvPr id="31747" name="Content Placeholder 2"/>
          <p:cNvSpPr>
            <a:spLocks noGrp="1"/>
          </p:cNvSpPr>
          <p:nvPr>
            <p:ph sz="quarter" idx="1"/>
          </p:nvPr>
        </p:nvSpPr>
        <p:spPr/>
        <p:txBody>
          <a:bodyPr/>
          <a:lstStyle/>
          <a:p>
            <a:r>
              <a:rPr lang="en-US" sz="2400" i="1" dirty="0" smtClean="0"/>
              <a:t>Social Security Administration, District Office Valdosta, Georgia, </a:t>
            </a:r>
            <a:r>
              <a:rPr lang="en-US" sz="2400" dirty="0" smtClean="0"/>
              <a:t>52 FLRA 1084 (1997)</a:t>
            </a:r>
            <a:endParaRPr lang="en-US" sz="2400" i="1" dirty="0" smtClean="0"/>
          </a:p>
          <a:p>
            <a:r>
              <a:rPr lang="en-US" sz="2400" i="1" dirty="0" smtClean="0"/>
              <a:t>Social Security Administration</a:t>
            </a:r>
            <a:r>
              <a:rPr lang="en-US" sz="2400" dirty="0" smtClean="0"/>
              <a:t>, </a:t>
            </a:r>
            <a:r>
              <a:rPr lang="en-US" sz="2400" i="1" dirty="0" smtClean="0"/>
              <a:t>Kissimmee District Office, Kissimmee, Florida,</a:t>
            </a:r>
            <a:r>
              <a:rPr lang="en-US" sz="2400" dirty="0" smtClean="0"/>
              <a:t> 62 FLRA 18 (2007)</a:t>
            </a:r>
            <a:endParaRPr lang="en-US" sz="2400" i="1" dirty="0" smtClean="0"/>
          </a:p>
          <a:p>
            <a:r>
              <a:rPr lang="en-US" sz="2400" i="1" dirty="0" smtClean="0"/>
              <a:t>U.S. Department of Veterans Affairs, VA Connecticut Healthcare System, West Haven, Connecticut</a:t>
            </a:r>
            <a:r>
              <a:rPr lang="en-US" sz="2400" dirty="0" smtClean="0"/>
              <a:t>, 61 FLRA 864 (2006)</a:t>
            </a:r>
          </a:p>
          <a:p>
            <a:endParaRPr lang="en-US" dirty="0" smtClean="0"/>
          </a:p>
          <a:p>
            <a:endParaRPr lang="en-US" dirty="0" smtClean="0"/>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APPROPRIATE UNIT</a:t>
            </a:r>
          </a:p>
        </p:txBody>
      </p:sp>
      <p:sp>
        <p:nvSpPr>
          <p:cNvPr id="5123" name="Rectangle 3"/>
          <p:cNvSpPr>
            <a:spLocks noGrp="1" noChangeArrowheads="1"/>
          </p:cNvSpPr>
          <p:nvPr>
            <p:ph sz="quarter" idx="1"/>
          </p:nvPr>
        </p:nvSpPr>
        <p:spPr>
          <a:xfrm>
            <a:off x="914400" y="2057400"/>
            <a:ext cx="7772400" cy="4114800"/>
          </a:xfrm>
        </p:spPr>
        <p:txBody>
          <a:bodyPr/>
          <a:lstStyle/>
          <a:p>
            <a:pPr eaLnBrk="1" hangingPunct="1">
              <a:lnSpc>
                <a:spcPct val="90000"/>
              </a:lnSpc>
            </a:pPr>
            <a:r>
              <a:rPr lang="en-US" sz="3600" dirty="0" smtClean="0"/>
              <a:t>5 USC 7112(a)  -- An appropriate unit</a:t>
            </a:r>
          </a:p>
          <a:p>
            <a:pPr lvl="1" eaLnBrk="1" hangingPunct="1">
              <a:lnSpc>
                <a:spcPct val="90000"/>
              </a:lnSpc>
            </a:pPr>
            <a:r>
              <a:rPr lang="en-US" dirty="0" smtClean="0"/>
              <a:t>Statute does not describe THE appropriate unit</a:t>
            </a:r>
          </a:p>
          <a:p>
            <a:pPr lvl="1" eaLnBrk="1" hangingPunct="1">
              <a:lnSpc>
                <a:spcPct val="90000"/>
              </a:lnSpc>
            </a:pPr>
            <a:r>
              <a:rPr lang="en-US" dirty="0" smtClean="0"/>
              <a:t>Statute does not require THE MOST appropriate unit</a:t>
            </a:r>
          </a:p>
          <a:p>
            <a:pPr lvl="1" eaLnBrk="1" hangingPunct="1">
              <a:lnSpc>
                <a:spcPct val="90000"/>
              </a:lnSpc>
            </a:pPr>
            <a:r>
              <a:rPr lang="en-US" dirty="0" smtClean="0"/>
              <a:t>An organization may have many appropriate units</a:t>
            </a:r>
          </a:p>
          <a:p>
            <a:pPr lvl="1" eaLnBrk="1" hangingPunct="1">
              <a:lnSpc>
                <a:spcPct val="90000"/>
              </a:lnSpc>
            </a:pPr>
            <a:r>
              <a:rPr lang="en-US" dirty="0" smtClean="0"/>
              <a:t>Each unit must satisfy the criteria of section 7112(a)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Competing Claims</a:t>
            </a:r>
          </a:p>
        </p:txBody>
      </p:sp>
      <p:sp>
        <p:nvSpPr>
          <p:cNvPr id="32771" name="Rectangle 3"/>
          <p:cNvSpPr>
            <a:spLocks noGrp="1" noChangeArrowheads="1"/>
          </p:cNvSpPr>
          <p:nvPr>
            <p:ph sz="quarter" idx="1"/>
          </p:nvPr>
        </p:nvSpPr>
        <p:spPr>
          <a:xfrm>
            <a:off x="914400" y="2057400"/>
            <a:ext cx="7772400" cy="4114800"/>
          </a:xfrm>
        </p:spPr>
        <p:txBody>
          <a:bodyPr/>
          <a:lstStyle/>
          <a:p>
            <a:pPr eaLnBrk="1" hangingPunct="1">
              <a:lnSpc>
                <a:spcPct val="90000"/>
              </a:lnSpc>
            </a:pPr>
            <a:r>
              <a:rPr lang="en-US" sz="2400" i="1" dirty="0" smtClean="0"/>
              <a:t>Department of the Navy, Commander, Naval Base, Norfolk, Virginia</a:t>
            </a:r>
            <a:r>
              <a:rPr lang="en-US" sz="2400" dirty="0" smtClean="0"/>
              <a:t>, 56 FLRA 328 (2000) (competing successorship claims)</a:t>
            </a:r>
          </a:p>
          <a:p>
            <a:pPr eaLnBrk="1" hangingPunct="1">
              <a:lnSpc>
                <a:spcPct val="90000"/>
              </a:lnSpc>
            </a:pPr>
            <a:endParaRPr lang="en-US" sz="24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Successorship &amp; Accretion</a:t>
            </a:r>
          </a:p>
        </p:txBody>
      </p:sp>
      <p:sp>
        <p:nvSpPr>
          <p:cNvPr id="33795" name="Content Placeholder 2"/>
          <p:cNvSpPr>
            <a:spLocks noGrp="1"/>
          </p:cNvSpPr>
          <p:nvPr>
            <p:ph sz="quarter" idx="1"/>
          </p:nvPr>
        </p:nvSpPr>
        <p:spPr/>
        <p:txBody>
          <a:bodyPr/>
          <a:lstStyle/>
          <a:p>
            <a:r>
              <a:rPr lang="en-US" sz="2400" i="1" dirty="0" smtClean="0"/>
              <a:t>Department of the Navy, Naval Supply Center, Puget Sound, Bremerton, Washington</a:t>
            </a:r>
            <a:r>
              <a:rPr lang="en-US" sz="2400" dirty="0" smtClean="0"/>
              <a:t>, 53 FLRA 173 (1997) (successorship found, accretion denied) </a:t>
            </a:r>
            <a:r>
              <a:rPr lang="en-US" sz="2400" i="1" dirty="0" smtClean="0"/>
              <a:t> </a:t>
            </a:r>
          </a:p>
          <a:p>
            <a:r>
              <a:rPr lang="en-US" sz="2400" i="1" dirty="0" smtClean="0"/>
              <a:t>U.S. Department of Commerce, National Weather Service, Silver Spring, Maryland,  </a:t>
            </a:r>
            <a:r>
              <a:rPr lang="en-US" sz="2400" dirty="0" smtClean="0"/>
              <a:t>62 FLRA 472 (2008)(successorship not found; employees accreted into nationwide unit)</a:t>
            </a:r>
            <a:r>
              <a:rPr lang="en-US" sz="2400" i="1" dirty="0" smtClean="0"/>
              <a:t> </a:t>
            </a:r>
          </a:p>
          <a:p>
            <a:r>
              <a:rPr lang="en-US" sz="2400" i="1" dirty="0" smtClean="0"/>
              <a:t>U.S. Department of Navy, Fleet Readiness Center Southwest, San Diego, California</a:t>
            </a:r>
            <a:r>
              <a:rPr lang="en-US" sz="2400" dirty="0" smtClean="0"/>
              <a:t>, 63 FLRA 245 (2009)(successorship denied, accretion found)</a:t>
            </a:r>
            <a:r>
              <a:rPr lang="en-US" sz="2400" i="1" dirty="0" smtClean="0"/>
              <a:t>  </a:t>
            </a:r>
            <a:endParaRPr lang="en-US" sz="2400" dirty="0" smtClean="0"/>
          </a:p>
          <a:p>
            <a:endParaRPr lang="en-US" sz="2400" dirty="0" smtClean="0"/>
          </a:p>
          <a:p>
            <a:endParaRPr lang="en-US" sz="2400" i="1" dirty="0" smtClean="0"/>
          </a:p>
          <a:p>
            <a:endParaRPr lang="en-US" dirty="0" smtClean="0"/>
          </a:p>
          <a:p>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Successorship &amp; Accretion</a:t>
            </a:r>
          </a:p>
        </p:txBody>
      </p:sp>
      <p:sp>
        <p:nvSpPr>
          <p:cNvPr id="34819" name="Content Placeholder 2"/>
          <p:cNvSpPr>
            <a:spLocks noGrp="1"/>
          </p:cNvSpPr>
          <p:nvPr>
            <p:ph sz="quarter" idx="1"/>
          </p:nvPr>
        </p:nvSpPr>
        <p:spPr/>
        <p:txBody>
          <a:bodyPr/>
          <a:lstStyle/>
          <a:p>
            <a:r>
              <a:rPr lang="en-US" sz="2400" i="1" dirty="0" smtClean="0"/>
              <a:t>U.S. Department of the Navy, Commander, Navy Region Mid-Atlantic, Program Director, Fleet and Family Readiness, Norfolk, Virginia</a:t>
            </a:r>
            <a:r>
              <a:rPr lang="en-US" sz="2400" dirty="0" smtClean="0"/>
              <a:t>, 64 FLRA No. 143 (2010) (successorship not found, and accretion was found)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dirty="0" smtClean="0"/>
              <a:t>For Further Information</a:t>
            </a:r>
          </a:p>
        </p:txBody>
      </p:sp>
      <p:sp>
        <p:nvSpPr>
          <p:cNvPr id="3" name="Content Placeholder 2"/>
          <p:cNvSpPr>
            <a:spLocks noGrp="1"/>
          </p:cNvSpPr>
          <p:nvPr>
            <p:ph sz="quarter" idx="1"/>
          </p:nvPr>
        </p:nvSpPr>
        <p:spPr>
          <a:xfrm>
            <a:off x="914400" y="1600200"/>
            <a:ext cx="7772400" cy="4419600"/>
          </a:xfrm>
        </p:spPr>
        <p:txBody>
          <a:bodyPr>
            <a:normAutofit fontScale="25000" lnSpcReduction="20000"/>
          </a:bodyPr>
          <a:lstStyle/>
          <a:p>
            <a:pPr marL="274320" indent="-274320" eaLnBrk="1" fontAlgn="auto" hangingPunct="1">
              <a:spcBef>
                <a:spcPts val="580"/>
              </a:spcBef>
              <a:spcAft>
                <a:spcPts val="0"/>
              </a:spcAft>
              <a:buFont typeface="Wingdings 2"/>
              <a:buChar char=""/>
              <a:defRPr/>
            </a:pPr>
            <a:r>
              <a:rPr lang="en-US" sz="11200" dirty="0" smtClean="0">
                <a:hlinkClick r:id="rId2"/>
              </a:rPr>
              <a:t>www.flra.gov</a:t>
            </a:r>
            <a:endParaRPr lang="en-US" sz="11200" dirty="0" smtClean="0"/>
          </a:p>
          <a:p>
            <a:pPr marL="274320" indent="-274320" eaLnBrk="1" fontAlgn="auto" hangingPunct="1">
              <a:spcBef>
                <a:spcPts val="580"/>
              </a:spcBef>
              <a:spcAft>
                <a:spcPts val="0"/>
              </a:spcAft>
              <a:buNone/>
              <a:defRPr/>
            </a:pPr>
            <a:r>
              <a:rPr lang="en-US" sz="8000" dirty="0" smtClean="0"/>
              <a:t>    </a:t>
            </a:r>
            <a:r>
              <a:rPr lang="en-US" sz="8000" dirty="0" smtClean="0"/>
              <a:t> </a:t>
            </a:r>
            <a:r>
              <a:rPr lang="en-US" sz="8000" dirty="0" smtClean="0"/>
              <a:t>Statute, Regulations, Decisions, OGC Case Law Guide and Manuals, </a:t>
            </a:r>
            <a:r>
              <a:rPr lang="en-US" sz="8000" dirty="0" smtClean="0"/>
              <a:t>contact </a:t>
            </a:r>
            <a:r>
              <a:rPr lang="en-US" sz="8000" dirty="0" smtClean="0"/>
              <a:t>numbers.</a:t>
            </a:r>
          </a:p>
          <a:p>
            <a:pPr marL="274320" indent="-274320" eaLnBrk="1" fontAlgn="auto" hangingPunct="1">
              <a:spcBef>
                <a:spcPts val="580"/>
              </a:spcBef>
              <a:spcAft>
                <a:spcPts val="0"/>
              </a:spcAft>
              <a:buNone/>
              <a:defRPr/>
            </a:pPr>
            <a:endParaRPr lang="en-US" sz="7400" dirty="0" smtClean="0"/>
          </a:p>
          <a:p>
            <a:pPr marL="274320" indent="-274320" eaLnBrk="1" fontAlgn="auto" hangingPunct="1">
              <a:spcBef>
                <a:spcPts val="580"/>
              </a:spcBef>
              <a:spcAft>
                <a:spcPts val="0"/>
              </a:spcAft>
              <a:buFont typeface="Wingdings 2"/>
              <a:buNone/>
              <a:defRPr/>
            </a:pPr>
            <a:endParaRPr lang="en-US" sz="7400" dirty="0" smtClean="0"/>
          </a:p>
          <a:p>
            <a:pPr marL="274320" indent="-274320" eaLnBrk="1" fontAlgn="auto" hangingPunct="1">
              <a:spcBef>
                <a:spcPts val="580"/>
              </a:spcBef>
              <a:spcAft>
                <a:spcPts val="0"/>
              </a:spcAft>
              <a:buFont typeface="Wingdings 2"/>
              <a:buChar char=""/>
              <a:defRPr/>
            </a:pPr>
            <a:r>
              <a:rPr lang="en-US" sz="9600" dirty="0" smtClean="0"/>
              <a:t>Jean M. Perata, Regional </a:t>
            </a:r>
            <a:r>
              <a:rPr lang="en-US" sz="9600" dirty="0" smtClean="0"/>
              <a:t>Director</a:t>
            </a:r>
          </a:p>
          <a:p>
            <a:pPr marL="274320" indent="-274320" eaLnBrk="1" fontAlgn="auto" hangingPunct="1">
              <a:spcBef>
                <a:spcPts val="580"/>
              </a:spcBef>
              <a:spcAft>
                <a:spcPts val="0"/>
              </a:spcAft>
              <a:buFont typeface="Wingdings 2"/>
              <a:buNone/>
              <a:defRPr/>
            </a:pPr>
            <a:r>
              <a:rPr lang="en-US" sz="9600" dirty="0" smtClean="0"/>
              <a:t>	FLRA </a:t>
            </a:r>
            <a:r>
              <a:rPr lang="en-US" sz="9600" dirty="0" smtClean="0"/>
              <a:t>San Francisco Regional </a:t>
            </a:r>
            <a:r>
              <a:rPr lang="en-US" sz="9600" dirty="0" smtClean="0"/>
              <a:t>Office</a:t>
            </a:r>
          </a:p>
          <a:p>
            <a:pPr marL="274320" indent="-274320" eaLnBrk="1" fontAlgn="auto" hangingPunct="1">
              <a:spcBef>
                <a:spcPts val="580"/>
              </a:spcBef>
              <a:spcAft>
                <a:spcPts val="0"/>
              </a:spcAft>
              <a:buFont typeface="Wingdings 2"/>
              <a:buNone/>
              <a:defRPr/>
            </a:pPr>
            <a:r>
              <a:rPr lang="en-US" sz="9600" dirty="0" smtClean="0"/>
              <a:t>	</a:t>
            </a:r>
            <a:r>
              <a:rPr lang="en-US" sz="9600" dirty="0" smtClean="0"/>
              <a:t>901 Market Street, Ste. 220</a:t>
            </a:r>
            <a:endParaRPr lang="en-US" sz="9600" dirty="0" smtClean="0"/>
          </a:p>
          <a:p>
            <a:pPr marL="274320" indent="-274320" eaLnBrk="1" fontAlgn="auto" hangingPunct="1">
              <a:spcBef>
                <a:spcPts val="580"/>
              </a:spcBef>
              <a:spcAft>
                <a:spcPts val="0"/>
              </a:spcAft>
              <a:buFont typeface="Wingdings 2"/>
              <a:buNone/>
              <a:defRPr/>
            </a:pPr>
            <a:r>
              <a:rPr lang="en-US" sz="9600" dirty="0" smtClean="0"/>
              <a:t>	</a:t>
            </a:r>
            <a:r>
              <a:rPr lang="en-US" sz="9600" dirty="0" smtClean="0"/>
              <a:t>San Francisco, CA 94103</a:t>
            </a:r>
            <a:endParaRPr lang="en-US" sz="9600" dirty="0" smtClean="0"/>
          </a:p>
          <a:p>
            <a:pPr marL="274320" indent="-274320" eaLnBrk="1" fontAlgn="auto" hangingPunct="1">
              <a:spcBef>
                <a:spcPts val="580"/>
              </a:spcBef>
              <a:spcAft>
                <a:spcPts val="0"/>
              </a:spcAft>
              <a:buFont typeface="Wingdings 2"/>
              <a:buNone/>
              <a:defRPr/>
            </a:pPr>
            <a:r>
              <a:rPr lang="en-US" sz="9600" dirty="0" smtClean="0"/>
              <a:t>	Office: </a:t>
            </a:r>
            <a:r>
              <a:rPr lang="en-US" sz="9600" dirty="0" smtClean="0"/>
              <a:t>415-356-5000, ext</a:t>
            </a:r>
            <a:r>
              <a:rPr lang="en-US" sz="9600" dirty="0" smtClean="0"/>
              <a:t>. </a:t>
            </a:r>
            <a:r>
              <a:rPr lang="en-US" sz="9600" dirty="0" smtClean="0"/>
              <a:t>2012</a:t>
            </a:r>
            <a:endParaRPr lang="en-US" sz="9600" dirty="0" smtClean="0"/>
          </a:p>
          <a:p>
            <a:pPr marL="274320" indent="-274320" eaLnBrk="1" fontAlgn="auto" hangingPunct="1">
              <a:spcBef>
                <a:spcPts val="580"/>
              </a:spcBef>
              <a:spcAft>
                <a:spcPts val="0"/>
              </a:spcAft>
              <a:buFont typeface="Wingdings 2"/>
              <a:buNone/>
              <a:defRPr/>
            </a:pPr>
            <a:r>
              <a:rPr lang="en-US" sz="9600" dirty="0" smtClean="0"/>
              <a:t> 	Fax: </a:t>
            </a:r>
            <a:r>
              <a:rPr lang="en-US" sz="9600" dirty="0" smtClean="0"/>
              <a:t>415-356-5017</a:t>
            </a:r>
          </a:p>
          <a:p>
            <a:pPr marL="274320" indent="-274320" eaLnBrk="1" fontAlgn="auto" hangingPunct="1">
              <a:spcBef>
                <a:spcPts val="580"/>
              </a:spcBef>
              <a:spcAft>
                <a:spcPts val="0"/>
              </a:spcAft>
              <a:buFont typeface="Wingdings 2"/>
              <a:buNone/>
              <a:defRPr/>
            </a:pPr>
            <a:r>
              <a:rPr lang="en-US" sz="9600" dirty="0" smtClean="0"/>
              <a:t>	</a:t>
            </a:r>
            <a:r>
              <a:rPr lang="en-US" sz="9600" dirty="0" smtClean="0">
                <a:hlinkClick r:id="rId3"/>
              </a:rPr>
              <a:t>jperata@flra.gov</a:t>
            </a:r>
            <a:endParaRPr lang="en-US" sz="9600" dirty="0" smtClean="0"/>
          </a:p>
          <a:p>
            <a:pPr marL="274320" indent="-274320" eaLnBrk="1" fontAlgn="auto" hangingPunct="1">
              <a:spcBef>
                <a:spcPts val="580"/>
              </a:spcBef>
              <a:spcAft>
                <a:spcPts val="0"/>
              </a:spcAft>
              <a:buFont typeface="Wingdings 2"/>
              <a:buNone/>
              <a:defRPr/>
            </a:pPr>
            <a:endParaRPr lang="en-US" sz="9600" dirty="0" smtClean="0"/>
          </a:p>
          <a:p>
            <a:pPr marL="274320" indent="-274320" eaLnBrk="1" fontAlgn="auto" hangingPunct="1">
              <a:spcBef>
                <a:spcPts val="580"/>
              </a:spcBef>
              <a:spcAft>
                <a:spcPts val="0"/>
              </a:spcAft>
              <a:buFont typeface="Wingdings 2"/>
              <a:buNone/>
              <a:defRPr/>
            </a:pPr>
            <a:endParaRPr lang="en-US" sz="4300" dirty="0" smtClean="0"/>
          </a:p>
          <a:p>
            <a:pPr marL="274320" indent="-274320" eaLnBrk="1" fontAlgn="auto" hangingPunct="1">
              <a:spcBef>
                <a:spcPts val="580"/>
              </a:spcBef>
              <a:spcAft>
                <a:spcPts val="0"/>
              </a:spcAft>
              <a:buFont typeface="Wingdings 2"/>
              <a:buNone/>
              <a:defRPr/>
            </a:pPr>
            <a:r>
              <a:rPr lang="en-US" sz="4300" dirty="0" smtClean="0"/>
              <a:t>	</a:t>
            </a:r>
            <a:endParaRPr lang="en-US" dirty="0" smtClean="0"/>
          </a:p>
          <a:p>
            <a:pPr marL="274320" indent="-274320" eaLnBrk="1" fontAlgn="auto" hangingPunct="1">
              <a:spcBef>
                <a:spcPts val="580"/>
              </a:spcBef>
              <a:spcAft>
                <a:spcPts val="0"/>
              </a:spcAft>
              <a:buFont typeface="Wingdings 2"/>
              <a:buNone/>
              <a:defRPr/>
            </a:pPr>
            <a:r>
              <a:rPr lang="en-US" dirty="0" smtClean="0"/>
              <a:t>     </a:t>
            </a:r>
          </a:p>
          <a:p>
            <a:pPr marL="274320" indent="-274320" eaLnBrk="1" fontAlgn="auto" hangingPunct="1">
              <a:spcBef>
                <a:spcPts val="580"/>
              </a:spcBef>
              <a:spcAft>
                <a:spcPts val="0"/>
              </a:spcAft>
              <a:buFont typeface="Wingdings 2"/>
              <a:buNone/>
              <a:defRPr/>
            </a:pPr>
            <a:endParaRPr lang="en-US" dirty="0"/>
          </a:p>
        </p:txBody>
      </p:sp>
    </p:spTree>
    <p:extLst>
      <p:ext uri="{BB962C8B-B14F-4D97-AF65-F5344CB8AC3E}">
        <p14:creationId xmlns:p14="http://schemas.microsoft.com/office/powerpoint/2010/main" xmlns="" val="3029142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UNIT</a:t>
            </a:r>
            <a:endParaRPr lang="en-US" dirty="0"/>
          </a:p>
        </p:txBody>
      </p:sp>
      <p:sp>
        <p:nvSpPr>
          <p:cNvPr id="3" name="Content Placeholder 2"/>
          <p:cNvSpPr>
            <a:spLocks noGrp="1"/>
          </p:cNvSpPr>
          <p:nvPr>
            <p:ph sz="quarter" idx="1"/>
          </p:nvPr>
        </p:nvSpPr>
        <p:spPr/>
        <p:txBody>
          <a:bodyPr>
            <a:normAutofit/>
          </a:bodyPr>
          <a:lstStyle/>
          <a:p>
            <a:pPr>
              <a:defRPr/>
            </a:pPr>
            <a:r>
              <a:rPr lang="en-US" dirty="0" smtClean="0"/>
              <a:t>Criteria established – 5 U.S.C. 7112(a)</a:t>
            </a:r>
          </a:p>
          <a:p>
            <a:pPr lvl="1">
              <a:defRPr/>
            </a:pPr>
            <a:r>
              <a:rPr lang="en-US" dirty="0" smtClean="0"/>
              <a:t>Employees Share in a Clear and Identifiable Community of Interest</a:t>
            </a:r>
          </a:p>
          <a:p>
            <a:pPr lvl="1">
              <a:defRPr/>
            </a:pPr>
            <a:r>
              <a:rPr lang="en-US" dirty="0" smtClean="0"/>
              <a:t>Unit Promotes Effective Dealings with the Operations of the Agency</a:t>
            </a:r>
          </a:p>
          <a:p>
            <a:pPr lvl="1">
              <a:defRPr/>
            </a:pPr>
            <a:r>
              <a:rPr lang="en-US" dirty="0" smtClean="0"/>
              <a:t>Unit Promotes Efficiency of Operations of the Agency Involved</a:t>
            </a:r>
          </a:p>
          <a:p>
            <a:pPr>
              <a:defRPr/>
            </a:pPr>
            <a:endParaRPr lang="en-US" dirty="0" smtClean="0"/>
          </a:p>
          <a:p>
            <a:pPr>
              <a:defRPr/>
            </a:pPr>
            <a:r>
              <a:rPr lang="en-US" dirty="0" smtClean="0"/>
              <a:t>Units established on functional or craft basis must meet the 3 criteria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COMMUNITY OF INTEREST</a:t>
            </a:r>
          </a:p>
        </p:txBody>
      </p:sp>
      <p:sp>
        <p:nvSpPr>
          <p:cNvPr id="7171" name="Rectangle 3"/>
          <p:cNvSpPr>
            <a:spLocks noGrp="1" noChangeArrowheads="1"/>
          </p:cNvSpPr>
          <p:nvPr>
            <p:ph sz="quarter" idx="1"/>
          </p:nvPr>
        </p:nvSpPr>
        <p:spPr>
          <a:xfrm>
            <a:off x="990600" y="1752600"/>
            <a:ext cx="7772400" cy="4114800"/>
          </a:xfrm>
        </p:spPr>
        <p:txBody>
          <a:bodyPr/>
          <a:lstStyle/>
          <a:p>
            <a:pPr eaLnBrk="1" hangingPunct="1">
              <a:lnSpc>
                <a:spcPct val="90000"/>
              </a:lnSpc>
            </a:pPr>
            <a:r>
              <a:rPr lang="en-US" sz="2400" dirty="0" smtClean="0"/>
              <a:t>Purpose: To ensure that it is possible for employees to deal collectively with management  </a:t>
            </a:r>
          </a:p>
          <a:p>
            <a:pPr eaLnBrk="1" hangingPunct="1">
              <a:lnSpc>
                <a:spcPct val="90000"/>
              </a:lnSpc>
            </a:pPr>
            <a:r>
              <a:rPr lang="en-US" sz="2400" dirty="0" smtClean="0"/>
              <a:t>Factors to consider – whether employees</a:t>
            </a:r>
            <a:r>
              <a:rPr lang="en-US" sz="2800" dirty="0" smtClean="0"/>
              <a:t>:</a:t>
            </a:r>
          </a:p>
          <a:p>
            <a:pPr lvl="1" eaLnBrk="1" hangingPunct="1">
              <a:lnSpc>
                <a:spcPct val="90000"/>
              </a:lnSpc>
            </a:pPr>
            <a:r>
              <a:rPr lang="en-US" sz="2400" dirty="0" smtClean="0"/>
              <a:t>Are part of same organizational structure</a:t>
            </a:r>
          </a:p>
          <a:p>
            <a:pPr lvl="1" eaLnBrk="1" hangingPunct="1">
              <a:lnSpc>
                <a:spcPct val="90000"/>
              </a:lnSpc>
            </a:pPr>
            <a:r>
              <a:rPr lang="en-US" sz="2400" dirty="0" smtClean="0"/>
              <a:t>Support same mission</a:t>
            </a:r>
          </a:p>
          <a:p>
            <a:pPr lvl="1" eaLnBrk="1" hangingPunct="1">
              <a:lnSpc>
                <a:spcPct val="90000"/>
              </a:lnSpc>
            </a:pPr>
            <a:r>
              <a:rPr lang="en-US" sz="2400" dirty="0" smtClean="0"/>
              <a:t>Are subject to same chain of command</a:t>
            </a:r>
          </a:p>
          <a:p>
            <a:pPr lvl="1" eaLnBrk="1" hangingPunct="1">
              <a:lnSpc>
                <a:spcPct val="90000"/>
              </a:lnSpc>
            </a:pPr>
            <a:r>
              <a:rPr lang="en-US" sz="2400" dirty="0" smtClean="0"/>
              <a:t>Have similar/related duties</a:t>
            </a:r>
          </a:p>
          <a:p>
            <a:pPr lvl="1" eaLnBrk="1" hangingPunct="1">
              <a:lnSpc>
                <a:spcPct val="90000"/>
              </a:lnSpc>
            </a:pPr>
            <a:r>
              <a:rPr lang="en-US" sz="2400" dirty="0" smtClean="0"/>
              <a:t>Are subject to same general working conditions</a:t>
            </a:r>
          </a:p>
          <a:p>
            <a:pPr lvl="1" eaLnBrk="1" hangingPunct="1">
              <a:lnSpc>
                <a:spcPct val="90000"/>
              </a:lnSpc>
            </a:pPr>
            <a:r>
              <a:rPr lang="en-US" sz="2400" dirty="0" smtClean="0"/>
              <a:t>Are governed by same personnel, LMR policies</a:t>
            </a:r>
          </a:p>
          <a:p>
            <a:pPr lvl="1" eaLnBrk="1" hangingPunct="1">
              <a:lnSpc>
                <a:spcPct val="90000"/>
              </a:lnSpc>
            </a:pPr>
            <a:r>
              <a:rPr lang="en-US" sz="2400" dirty="0" smtClean="0"/>
              <a:t>Are serviced by same personnel office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EFFECTIVE DEALINGS </a:t>
            </a:r>
          </a:p>
        </p:txBody>
      </p:sp>
      <p:sp>
        <p:nvSpPr>
          <p:cNvPr id="8195" name="Rectangle 3"/>
          <p:cNvSpPr>
            <a:spLocks noGrp="1" noChangeArrowheads="1"/>
          </p:cNvSpPr>
          <p:nvPr>
            <p:ph sz="quarter" idx="1"/>
          </p:nvPr>
        </p:nvSpPr>
        <p:spPr>
          <a:xfrm>
            <a:off x="914400" y="1828800"/>
            <a:ext cx="7772400" cy="4114800"/>
          </a:xfrm>
        </p:spPr>
        <p:txBody>
          <a:bodyPr/>
          <a:lstStyle/>
          <a:p>
            <a:pPr eaLnBrk="1" hangingPunct="1">
              <a:lnSpc>
                <a:spcPct val="90000"/>
              </a:lnSpc>
            </a:pPr>
            <a:r>
              <a:rPr lang="en-US" dirty="0" smtClean="0"/>
              <a:t>Pertains to the relationship between management and the union </a:t>
            </a:r>
          </a:p>
          <a:p>
            <a:pPr eaLnBrk="1" hangingPunct="1">
              <a:lnSpc>
                <a:spcPct val="90000"/>
              </a:lnSpc>
            </a:pPr>
            <a:r>
              <a:rPr lang="en-US" dirty="0" smtClean="0"/>
              <a:t>Factors to consider – </a:t>
            </a:r>
          </a:p>
          <a:p>
            <a:pPr lvl="1" eaLnBrk="1" hangingPunct="1">
              <a:lnSpc>
                <a:spcPct val="90000"/>
              </a:lnSpc>
            </a:pPr>
            <a:r>
              <a:rPr lang="en-US" dirty="0" smtClean="0"/>
              <a:t>Past collective bargaining experience of parties</a:t>
            </a:r>
          </a:p>
          <a:p>
            <a:pPr lvl="1" eaLnBrk="1" hangingPunct="1">
              <a:lnSpc>
                <a:spcPct val="90000"/>
              </a:lnSpc>
            </a:pPr>
            <a:r>
              <a:rPr lang="en-US" dirty="0" smtClean="0"/>
              <a:t>Level at which LMR policy and working conditions are set</a:t>
            </a:r>
          </a:p>
          <a:p>
            <a:pPr lvl="1" eaLnBrk="1" hangingPunct="1">
              <a:lnSpc>
                <a:spcPct val="90000"/>
              </a:lnSpc>
            </a:pPr>
            <a:r>
              <a:rPr lang="en-US" dirty="0" smtClean="0"/>
              <a:t>Location and scope of authority of personnel office which will administer the policies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EFFICIENCY OF OPERATIONS</a:t>
            </a:r>
          </a:p>
        </p:txBody>
      </p:sp>
      <p:sp>
        <p:nvSpPr>
          <p:cNvPr id="9219" name="Rectangle 3"/>
          <p:cNvSpPr>
            <a:spLocks noGrp="1" noChangeArrowheads="1"/>
          </p:cNvSpPr>
          <p:nvPr>
            <p:ph sz="quarter" idx="1"/>
          </p:nvPr>
        </p:nvSpPr>
        <p:spPr>
          <a:xfrm>
            <a:off x="914400" y="1828800"/>
            <a:ext cx="7772400" cy="4114800"/>
          </a:xfrm>
        </p:spPr>
        <p:txBody>
          <a:bodyPr/>
          <a:lstStyle/>
          <a:p>
            <a:pPr eaLnBrk="1" hangingPunct="1"/>
            <a:r>
              <a:rPr lang="en-US" sz="2800" dirty="0" smtClean="0"/>
              <a:t>Whether the proposed unit bears a rational relationship to operational and organizational structure of the agency </a:t>
            </a:r>
          </a:p>
          <a:p>
            <a:pPr eaLnBrk="1" hangingPunct="1"/>
            <a:r>
              <a:rPr lang="en-US" sz="2800" dirty="0" smtClean="0"/>
              <a:t>Factors to consider –</a:t>
            </a:r>
          </a:p>
          <a:p>
            <a:pPr lvl="1" eaLnBrk="1" hangingPunct="1"/>
            <a:r>
              <a:rPr lang="en-US" sz="2400" dirty="0" smtClean="0"/>
              <a:t>Effect of unit on agency costs, use of resources, productivity</a:t>
            </a:r>
          </a:p>
          <a:p>
            <a:pPr lvl="1" eaLnBrk="1" hangingPunct="1"/>
            <a:r>
              <a:rPr lang="en-US" sz="2400" dirty="0" smtClean="0"/>
              <a:t>Level at which LMR policy is set</a:t>
            </a:r>
          </a:p>
          <a:p>
            <a:pPr lvl="1" eaLnBrk="1" hangingPunct="1"/>
            <a:r>
              <a:rPr lang="en-US" sz="2400" dirty="0" smtClean="0"/>
              <a:t>Location and scope of authority of personnel office administering policies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AGENCY REORGANIZATIONS</a:t>
            </a:r>
          </a:p>
        </p:txBody>
      </p:sp>
      <p:sp>
        <p:nvSpPr>
          <p:cNvPr id="10243" name="Rectangle 3"/>
          <p:cNvSpPr>
            <a:spLocks noGrp="1" noChangeArrowheads="1"/>
          </p:cNvSpPr>
          <p:nvPr>
            <p:ph sz="quarter" idx="1"/>
          </p:nvPr>
        </p:nvSpPr>
        <p:spPr>
          <a:xfrm>
            <a:off x="914400" y="2133600"/>
            <a:ext cx="7772400" cy="4114800"/>
          </a:xfrm>
        </p:spPr>
        <p:txBody>
          <a:bodyPr/>
          <a:lstStyle/>
          <a:p>
            <a:pPr eaLnBrk="1" hangingPunct="1"/>
            <a:r>
              <a:rPr lang="en-US" dirty="0" smtClean="0"/>
              <a:t>Successorship Standard</a:t>
            </a:r>
          </a:p>
          <a:p>
            <a:pPr lvl="1" eaLnBrk="1" hangingPunct="1"/>
            <a:r>
              <a:rPr lang="en-US" dirty="0" smtClean="0"/>
              <a:t>Developed to address what happens to collective bargaining units and employees’ elected representative when an agency reorganizes its operations</a:t>
            </a:r>
          </a:p>
          <a:p>
            <a:pPr lvl="1" eaLnBrk="1" hangingPunct="1">
              <a:buFont typeface="Wingdings" pitchFamily="2" charset="2"/>
              <a:buNone/>
            </a:pPr>
            <a:endParaRPr lang="en-US" dirty="0" smtClean="0"/>
          </a:p>
        </p:txBody>
      </p:sp>
      <p:sp>
        <p:nvSpPr>
          <p:cNvPr id="10244" name="Text Box 4"/>
          <p:cNvSpPr txBox="1">
            <a:spLocks noChangeArrowheads="1"/>
          </p:cNvSpPr>
          <p:nvPr/>
        </p:nvSpPr>
        <p:spPr bwMode="auto">
          <a:xfrm>
            <a:off x="609600" y="5334000"/>
            <a:ext cx="7924800" cy="714375"/>
          </a:xfrm>
          <a:prstGeom prst="rect">
            <a:avLst/>
          </a:prstGeom>
          <a:noFill/>
          <a:ln w="12700">
            <a:solidFill>
              <a:schemeClr val="tx1"/>
            </a:solidFill>
            <a:miter lim="800000"/>
            <a:headEnd/>
            <a:tailEnd/>
          </a:ln>
        </p:spPr>
        <p:txBody>
          <a:bodyPr>
            <a:spAutoFit/>
          </a:bodyPr>
          <a:lstStyle/>
          <a:p>
            <a:pPr eaLnBrk="1" hangingPunct="1"/>
            <a:r>
              <a:rPr lang="en-US" sz="2000" dirty="0">
                <a:latin typeface="+mn-lt"/>
              </a:rPr>
              <a:t>Lead Authority decision on successorship – </a:t>
            </a:r>
            <a:r>
              <a:rPr lang="en-US" sz="2000" i="1" dirty="0">
                <a:latin typeface="+mn-lt"/>
              </a:rPr>
              <a:t>U.S. Navy, Naval Facilities Engineering Service, Port Hueneme,</a:t>
            </a:r>
            <a:r>
              <a:rPr lang="en-US" sz="2000" dirty="0">
                <a:latin typeface="+mn-lt"/>
              </a:rPr>
              <a:t> 50 FLRA 363 (1995) </a:t>
            </a:r>
            <a:endParaRPr lang="en-US" sz="2400"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lstStyle/>
          <a:p>
            <a:pPr eaLnBrk="1" hangingPunct="1"/>
            <a:r>
              <a:rPr lang="en-US" dirty="0" smtClean="0"/>
              <a:t>SUCCESSORSHIP STANDARD</a:t>
            </a:r>
          </a:p>
        </p:txBody>
      </p:sp>
      <p:sp>
        <p:nvSpPr>
          <p:cNvPr id="11267" name="Rectangle 1027"/>
          <p:cNvSpPr>
            <a:spLocks noGrp="1" noChangeArrowheads="1"/>
          </p:cNvSpPr>
          <p:nvPr>
            <p:ph sz="quarter" idx="1"/>
          </p:nvPr>
        </p:nvSpPr>
        <p:spPr>
          <a:xfrm>
            <a:off x="914400" y="2209800"/>
            <a:ext cx="7772400" cy="4114800"/>
          </a:xfrm>
        </p:spPr>
        <p:txBody>
          <a:bodyPr/>
          <a:lstStyle/>
          <a:p>
            <a:pPr eaLnBrk="1" hangingPunct="1">
              <a:lnSpc>
                <a:spcPct val="90000"/>
              </a:lnSpc>
            </a:pPr>
            <a:r>
              <a:rPr lang="en-US" dirty="0" smtClean="0"/>
              <a:t>Successorship Standard</a:t>
            </a:r>
            <a:r>
              <a:rPr lang="en-US" dirty="0" smtClean="0">
                <a:solidFill>
                  <a:srgbClr val="000000"/>
                </a:solidFill>
                <a:ea typeface="Arial Unicode MS" pitchFamily="34" charset="-128"/>
                <a:cs typeface="Arial Unicode MS" pitchFamily="34" charset="-128"/>
              </a:rPr>
              <a:t> </a:t>
            </a:r>
          </a:p>
          <a:p>
            <a:pPr lvl="1" eaLnBrk="1" hangingPunct="1">
              <a:lnSpc>
                <a:spcPct val="90000"/>
              </a:lnSpc>
            </a:pPr>
            <a:r>
              <a:rPr lang="en-US" dirty="0" smtClean="0"/>
              <a:t>A three-part standard</a:t>
            </a:r>
            <a:r>
              <a:rPr lang="en-US" dirty="0" smtClean="0">
                <a:solidFill>
                  <a:srgbClr val="000000"/>
                </a:solidFill>
                <a:ea typeface="Arial Unicode MS" pitchFamily="34" charset="-128"/>
                <a:cs typeface="Arial Unicode MS" pitchFamily="34" charset="-128"/>
              </a:rPr>
              <a:t> </a:t>
            </a:r>
          </a:p>
          <a:p>
            <a:pPr lvl="1" eaLnBrk="1" hangingPunct="1">
              <a:lnSpc>
                <a:spcPct val="90000"/>
              </a:lnSpc>
            </a:pPr>
            <a:r>
              <a:rPr lang="en-US" dirty="0" smtClean="0">
                <a:ea typeface="Arial Unicode MS" pitchFamily="34" charset="-128"/>
                <a:cs typeface="Arial Unicode MS" pitchFamily="34" charset="-128"/>
              </a:rPr>
              <a:t>A gaining entity is a successor and a union remains the exclusive representative of employees when all three successorship criteria are </a:t>
            </a:r>
            <a:r>
              <a:rPr lang="en-US" dirty="0" smtClean="0">
                <a:solidFill>
                  <a:srgbClr val="000000"/>
                </a:solidFill>
                <a:ea typeface="Arial Unicode MS" pitchFamily="34" charset="-128"/>
                <a:cs typeface="Arial Unicode MS" pitchFamily="34" charset="-128"/>
              </a:rPr>
              <a:t>met</a:t>
            </a:r>
            <a:r>
              <a:rPr lang="en-US" dirty="0" smtClean="0">
                <a:cs typeface="Times New Roman" pitchFamily="18" charset="0"/>
              </a:rPr>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RA Theme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Information Resources NFFE 10.2012</Template>
  <TotalTime>3184</TotalTime>
  <Words>1934</Words>
  <Application>Microsoft Office PowerPoint</Application>
  <PresentationFormat>On-screen Show (4:3)</PresentationFormat>
  <Paragraphs>234</Paragraphs>
  <Slides>33</Slides>
  <Notes>24</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FLRA Theme1</vt:lpstr>
      <vt:lpstr>Custom Design</vt:lpstr>
      <vt:lpstr>AGENCY REORGANIZATIONS Impact on Bargaining Units Impact on Bargaining Obligations </vt:lpstr>
      <vt:lpstr>TOPICS</vt:lpstr>
      <vt:lpstr>APPROPRIATE UNIT</vt:lpstr>
      <vt:lpstr>APPROPRIATE UNIT</vt:lpstr>
      <vt:lpstr>COMMUNITY OF INTEREST</vt:lpstr>
      <vt:lpstr>EFFECTIVE DEALINGS </vt:lpstr>
      <vt:lpstr>EFFICIENCY OF OPERATIONS</vt:lpstr>
      <vt:lpstr>AGENCY REORGANIZATIONS</vt:lpstr>
      <vt:lpstr>SUCCESSORSHIP STANDARD</vt:lpstr>
      <vt:lpstr>SUCCESSORSHIP STANDARD</vt:lpstr>
      <vt:lpstr>SUCCESSORSHIP STANDARD</vt:lpstr>
      <vt:lpstr>SUCCESSORSHIP STANDARD</vt:lpstr>
      <vt:lpstr>ELECTION NEEDED?</vt:lpstr>
      <vt:lpstr>ELECTION NEEDED?</vt:lpstr>
      <vt:lpstr>ELECTION NEEDED?</vt:lpstr>
      <vt:lpstr>ELECTION NEEDED?</vt:lpstr>
      <vt:lpstr>When do you assess numbers of employees?</vt:lpstr>
      <vt:lpstr>COMPLEX ISSUES</vt:lpstr>
      <vt:lpstr>  TWO SUCCESSORSHIP CLAIMS</vt:lpstr>
      <vt:lpstr>CLAIMS OF SUCCESSORSHIP &amp;  ACCRETION</vt:lpstr>
      <vt:lpstr>Slide 21</vt:lpstr>
      <vt:lpstr>ACCRETION</vt:lpstr>
      <vt:lpstr>ACCRETION</vt:lpstr>
      <vt:lpstr>BARGAINING OBLIGATIONS</vt:lpstr>
      <vt:lpstr>MATTERS TO CONSIDER</vt:lpstr>
      <vt:lpstr>Successorship</vt:lpstr>
      <vt:lpstr>Successorship</vt:lpstr>
      <vt:lpstr>Functional Units and Elections</vt:lpstr>
      <vt:lpstr>Succesorship &amp; Consolidated Units</vt:lpstr>
      <vt:lpstr>Competing Claims</vt:lpstr>
      <vt:lpstr>Successorship &amp; Accretion</vt:lpstr>
      <vt:lpstr>Successorship &amp; Accretion</vt:lpstr>
      <vt:lpstr>For Further Information</vt:lpstr>
    </vt:vector>
  </TitlesOfParts>
  <Company>FLRA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REORGANIZATIONS    </dc:title>
  <dc:creator>JPerat</dc:creator>
  <cp:lastModifiedBy>flradell</cp:lastModifiedBy>
  <cp:revision>432</cp:revision>
  <dcterms:created xsi:type="dcterms:W3CDTF">2006-07-12T19:35:48Z</dcterms:created>
  <dcterms:modified xsi:type="dcterms:W3CDTF">2012-09-25T17:39:28Z</dcterms:modified>
</cp:coreProperties>
</file>