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371" r:id="rId3"/>
    <p:sldId id="366" r:id="rId4"/>
    <p:sldId id="358" r:id="rId5"/>
    <p:sldId id="359" r:id="rId6"/>
    <p:sldId id="367" r:id="rId7"/>
    <p:sldId id="360" r:id="rId8"/>
    <p:sldId id="362" r:id="rId9"/>
    <p:sldId id="333" r:id="rId10"/>
    <p:sldId id="363" r:id="rId11"/>
    <p:sldId id="364" r:id="rId12"/>
    <p:sldId id="368" r:id="rId13"/>
    <p:sldId id="369" r:id="rId14"/>
    <p:sldId id="370" r:id="rId1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FF"/>
    <a:srgbClr val="CCECFF"/>
    <a:srgbClr val="CCFFCC"/>
    <a:srgbClr val="99FFCC"/>
    <a:srgbClr val="CCFF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80" autoAdjust="0"/>
    <p:restoredTop sz="94605" autoAdjust="0"/>
  </p:normalViewPr>
  <p:slideViewPr>
    <p:cSldViewPr>
      <p:cViewPr>
        <p:scale>
          <a:sx n="66" d="100"/>
          <a:sy n="66" d="100"/>
        </p:scale>
        <p:origin x="-239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fld id="{B476A895-245E-4860-95C8-4165BB9A57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8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fld id="{F36D6375-FF2D-4ACE-8A09-A52E8177915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4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6375-FF2D-4ACE-8A09-A52E8177915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44D2DA-460E-48F6-A057-B4BB63A74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DEA9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D4708573-3DE6-4A88-8F13-14496FAFA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903A097-86F8-4306-8D29-4C4CE6D6F5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R_title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093B-14DE-4D38-96E1-4B22562C6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0B0D-5500-4125-99C4-A7BBE1CB2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8BD1-D8FD-4C2C-BFC4-719D0B5F1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621F-588E-4FE4-B6AC-B55A6EE4D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BCBE-0A3D-4A00-ADB3-679D1946B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4CFA-EAB8-4F95-862E-D9EF0D69C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BA-AB60-4DEA-A668-CA1A66F8C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609600" cy="609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6FDED8B7-7997-4AC2-85F0-FDAC3C8D4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F5A2-0B57-4B2D-A055-853FEA4C8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7CCB-80F3-4246-A674-80B9ECE57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B82D-62FE-4B81-A4EC-7A6D0EEB8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684A6F8-E1F0-4A03-8D54-3936510DF9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FLRA_OG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0"/>
            <a:ext cx="2212125" cy="5270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8658C3C-616A-4F41-8604-C9F201AF6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DE156838-6068-4349-8EF8-A6783CBFC2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EE25B239-8C7E-489A-B07B-A2255247C6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2EBE722-CB5B-4B41-8558-A291041A7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BE30473-AED2-45D4-91C0-17A82250BE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C7EC05C7-C435-4195-A73E-F00D0AA67E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FLRA_OG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" y="6096000"/>
            <a:ext cx="2212125" cy="527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60667B-9C03-4D9D-95FB-716B9CDFC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ru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ahracademy.com/flra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lr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lra.gov/authority_decis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lra.gov/eFil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lra.gov/og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16488" y="53467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</a:rPr>
              <a:t>		</a:t>
            </a:r>
            <a:endParaRPr lang="en-US" b="1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17525" y="304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dirty="0">
                <a:latin typeface="+mj-lt"/>
              </a:rPr>
              <a:t>Federal Labor Relations Authority </a:t>
            </a:r>
          </a:p>
          <a:p>
            <a:endParaRPr lang="en-US" sz="3200" b="1" i="0" dirty="0">
              <a:latin typeface="+mj-lt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8686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/>
              <a:t>FLRA Information Resources</a:t>
            </a:r>
            <a:endParaRPr lang="en-US" sz="3200" dirty="0" smtClean="0"/>
          </a:p>
          <a:p>
            <a:endParaRPr lang="en-US" sz="2800" b="1" i="0" dirty="0" smtClean="0">
              <a:latin typeface="+mj-lt"/>
            </a:endParaRPr>
          </a:p>
          <a:p>
            <a:r>
              <a:rPr lang="en-US" sz="2800" b="1" dirty="0" smtClean="0">
                <a:latin typeface="+mn-lt"/>
              </a:rPr>
              <a:t>49</a:t>
            </a:r>
            <a:r>
              <a:rPr lang="en-US" sz="2800" b="1" baseline="30000" dirty="0" smtClean="0">
                <a:latin typeface="+mn-lt"/>
              </a:rPr>
              <a:t>th</a:t>
            </a:r>
            <a:r>
              <a:rPr lang="en-US" sz="2800" b="1" dirty="0" smtClean="0">
                <a:latin typeface="+mn-lt"/>
              </a:rPr>
              <a:t> NFFE National Convention</a:t>
            </a:r>
          </a:p>
          <a:p>
            <a:r>
              <a:rPr lang="en-US" sz="2800" b="1" dirty="0" smtClean="0">
                <a:latin typeface="+mn-lt"/>
              </a:rPr>
              <a:t>October 2, 2012</a:t>
            </a:r>
          </a:p>
          <a:p>
            <a:r>
              <a:rPr lang="en-US" sz="2800" b="1" dirty="0" smtClean="0">
                <a:latin typeface="+mn-lt"/>
              </a:rPr>
              <a:t>Portland, Oregon</a:t>
            </a:r>
          </a:p>
          <a:p>
            <a:endParaRPr lang="en-US" sz="2800" b="1" i="0" dirty="0" smtClean="0">
              <a:latin typeface="+mj-lt"/>
            </a:endParaRPr>
          </a:p>
          <a:p>
            <a:endParaRPr lang="en-US" sz="2800" b="1" i="0" dirty="0" smtClean="0">
              <a:latin typeface="+mj-lt"/>
            </a:endParaRPr>
          </a:p>
          <a:p>
            <a:endParaRPr lang="en-US" sz="2800" b="1" i="0" dirty="0" smtClean="0">
              <a:latin typeface="+mj-lt"/>
            </a:endParaRPr>
          </a:p>
          <a:p>
            <a:r>
              <a:rPr lang="en-US" sz="2400" b="1" i="0" dirty="0" smtClean="0">
                <a:latin typeface="+mj-lt"/>
              </a:rPr>
              <a:t>Julia Akins Clark, General Counsel</a:t>
            </a:r>
          </a:p>
          <a:p>
            <a:r>
              <a:rPr lang="en-US" sz="2400" b="1" i="0" dirty="0" smtClean="0">
                <a:latin typeface="+mj-lt"/>
              </a:rPr>
              <a:t>Federal Labor Relations Authority</a:t>
            </a:r>
            <a:endParaRPr lang="en-US" sz="2400" b="1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292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This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courses are available at:</a:t>
            </a:r>
          </a:p>
          <a:p>
            <a:pPr lvl="1"/>
            <a:r>
              <a:rPr lang="en-US" dirty="0" smtClean="0"/>
              <a:t>http://www.hru.gov/ (Federal employees)</a:t>
            </a:r>
          </a:p>
          <a:p>
            <a:pPr lvl="2"/>
            <a:r>
              <a:rPr lang="en-US" dirty="0" smtClean="0"/>
              <a:t>HRU is HR University, created by OPM</a:t>
            </a:r>
          </a:p>
          <a:p>
            <a:pPr lvl="1"/>
            <a:r>
              <a:rPr lang="en-US" dirty="0" smtClean="0"/>
              <a:t>http://www.vahracademy.com/flra.html (public)</a:t>
            </a:r>
          </a:p>
          <a:p>
            <a:pPr lvl="1"/>
            <a:r>
              <a:rPr lang="en-US" dirty="0" smtClean="0"/>
              <a:t>Representation Case Training also on DOD’s intranet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Employees </a:t>
            </a:r>
            <a:r>
              <a:rPr lang="en-US" dirty="0" smtClean="0">
                <a:hlinkClick r:id="rId2"/>
              </a:rPr>
              <a:t>www.hru.gov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4463"/>
            <a:ext cx="78486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65238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Non-Federal Employees</a:t>
            </a:r>
            <a:br>
              <a:rPr lang="en-US" sz="4000" dirty="0" smtClean="0">
                <a:latin typeface="+mj-lt"/>
              </a:rPr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www.vahracademy.com/flra.html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4001"/>
            <a:ext cx="8867775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5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Statute, Regulations, Decisions, Filing Instructions </a:t>
            </a:r>
            <a:r>
              <a:rPr lang="en-US" dirty="0" smtClean="0">
                <a:hlinkClick r:id="rId2"/>
              </a:rPr>
              <a:t>www.flra.gov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447801"/>
            <a:ext cx="89916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9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Decisions Searchable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  <a:hlinkClick r:id="rId2"/>
              </a:rPr>
              <a:t>http://www.flra.gov/authority_decisions</a:t>
            </a:r>
            <a:endParaRPr lang="en-US" dirty="0" smtClean="0">
              <a:solidFill>
                <a:srgbClr val="0066FF"/>
              </a:solidFill>
            </a:endParaRPr>
          </a:p>
          <a:p>
            <a:endParaRPr lang="en-US" dirty="0" smtClean="0">
              <a:solidFill>
                <a:srgbClr val="0066FF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14600"/>
            <a:ext cx="337502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http://flra.gov/eFiling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Set up one account/profile to E-file with:</a:t>
            </a:r>
          </a:p>
          <a:p>
            <a:r>
              <a:rPr lang="en-US" sz="2800" dirty="0" smtClean="0"/>
              <a:t>The Authority</a:t>
            </a:r>
          </a:p>
          <a:p>
            <a:pPr lvl="1"/>
            <a:r>
              <a:rPr lang="en-US" dirty="0" smtClean="0"/>
              <a:t>Appeals: Negotiability, Arbitration, etc.</a:t>
            </a:r>
          </a:p>
          <a:p>
            <a:r>
              <a:rPr lang="en-US" sz="2800" dirty="0" smtClean="0"/>
              <a:t>Office of General Counsel</a:t>
            </a:r>
          </a:p>
          <a:p>
            <a:pPr lvl="1"/>
            <a:r>
              <a:rPr lang="en-US" dirty="0" smtClean="0"/>
              <a:t>ULP charges and REP Petitions</a:t>
            </a:r>
          </a:p>
          <a:p>
            <a:r>
              <a:rPr lang="en-US" sz="2800" dirty="0" smtClean="0"/>
              <a:t>Federal Service Impasses Panel</a:t>
            </a:r>
          </a:p>
          <a:p>
            <a:r>
              <a:rPr lang="en-US" sz="2800" dirty="0" smtClean="0"/>
              <a:t>FLRA Inspector General</a:t>
            </a:r>
          </a:p>
          <a:p>
            <a:r>
              <a:rPr lang="en-US" sz="2800" dirty="0" smtClean="0"/>
              <a:t>Freedom of Information Act (coming soon)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OGC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447801"/>
            <a:ext cx="89916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http://flra.gov/ogc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20512" t="40512" r="22437" b="23846"/>
          <a:stretch>
            <a:fillRect/>
          </a:stretch>
        </p:blipFill>
        <p:spPr>
          <a:xfrm>
            <a:off x="685800" y="1676400"/>
            <a:ext cx="8001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ULP Case Law Guide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1755" b="25146"/>
          <a:stretch>
            <a:fillRect/>
          </a:stretch>
        </p:blipFill>
        <p:spPr>
          <a:xfrm>
            <a:off x="762000" y="1295400"/>
            <a:ext cx="8382000" cy="4789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Training Courses </a:t>
            </a:r>
            <a:endParaRPr lang="en-US" dirty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Basic and Advanced Statutory Training</a:t>
            </a:r>
          </a:p>
          <a:p>
            <a:pPr lvl="1"/>
            <a:r>
              <a:rPr lang="en-US" dirty="0" smtClean="0"/>
              <a:t>Training on Specific Subjects, e.g., Information Requests</a:t>
            </a:r>
          </a:p>
          <a:p>
            <a:r>
              <a:rPr lang="en-US" sz="2800" dirty="0" smtClean="0"/>
              <a:t>Representation Case Training</a:t>
            </a:r>
          </a:p>
          <a:p>
            <a:r>
              <a:rPr lang="en-US" sz="2800" dirty="0" smtClean="0"/>
              <a:t>FLRA OGC/FMCS E.O. 13522 Training</a:t>
            </a:r>
          </a:p>
          <a:p>
            <a:r>
              <a:rPr lang="en-US" sz="2800" dirty="0" smtClean="0"/>
              <a:t>FLRA 7106(b)(1) Pilot Project Training</a:t>
            </a:r>
          </a:p>
          <a:p>
            <a:r>
              <a:rPr lang="en-US" sz="2800" dirty="0" smtClean="0"/>
              <a:t>OGC trained 14,000 individuals in last 36 months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Interactive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In cooperation with VA and DOD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dirty="0" smtClean="0"/>
              <a:t>E.O. 13522 Training</a:t>
            </a:r>
          </a:p>
          <a:p>
            <a:pPr lvl="1"/>
            <a:r>
              <a:rPr lang="en-US" dirty="0" smtClean="0"/>
              <a:t>7106(b)(1) Training</a:t>
            </a:r>
          </a:p>
          <a:p>
            <a:pPr lvl="1"/>
            <a:r>
              <a:rPr lang="en-US" dirty="0" smtClean="0"/>
              <a:t>Basic Statutory Training </a:t>
            </a:r>
          </a:p>
          <a:p>
            <a:pPr lvl="1"/>
            <a:r>
              <a:rPr lang="en-US" dirty="0" smtClean="0"/>
              <a:t>FSIP Training</a:t>
            </a:r>
          </a:p>
          <a:p>
            <a:pPr lvl="1"/>
            <a:r>
              <a:rPr lang="en-US" dirty="0" smtClean="0"/>
              <a:t>Arbitration Training – just released!</a:t>
            </a:r>
          </a:p>
          <a:p>
            <a:pPr lvl="1"/>
            <a:r>
              <a:rPr lang="en-US" dirty="0" smtClean="0"/>
              <a:t>Coming Soon!</a:t>
            </a:r>
          </a:p>
          <a:p>
            <a:pPr lvl="2"/>
            <a:r>
              <a:rPr lang="en-US" dirty="0" smtClean="0"/>
              <a:t>Reorganizations &amp; REP issues </a:t>
            </a:r>
          </a:p>
          <a:p>
            <a:pPr lvl="2"/>
            <a:r>
              <a:rPr lang="en-US" dirty="0" smtClean="0"/>
              <a:t>REP Unit Exclusions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RA Theme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FLRA Case Law Update.IRS.Aug 2010</Template>
  <TotalTime>5355</TotalTime>
  <Words>225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FLRA Theme1</vt:lpstr>
      <vt:lpstr>Custom Design</vt:lpstr>
      <vt:lpstr>PowerPoint Presentation</vt:lpstr>
      <vt:lpstr>Statute, Regulations, Decisions, Filing Instructions www.flra.gov </vt:lpstr>
      <vt:lpstr>All Decisions Searchable</vt:lpstr>
      <vt:lpstr>http://flra.gov/eFiling</vt:lpstr>
      <vt:lpstr>OGC Web Pages</vt:lpstr>
      <vt:lpstr>http://flra.gov/ogc</vt:lpstr>
      <vt:lpstr>ULP Case Law Guide</vt:lpstr>
      <vt:lpstr>Live Training Courses </vt:lpstr>
      <vt:lpstr>Web-Based Interactive Training</vt:lpstr>
      <vt:lpstr>How Do I Get This Training?</vt:lpstr>
      <vt:lpstr>Federal Employees www.hru.gov </vt:lpstr>
      <vt:lpstr> Non-Federal Employees http://www.vahracademy.com/flra.html</vt:lpstr>
      <vt:lpstr>PowerPoint Presentation</vt:lpstr>
    </vt:vector>
  </TitlesOfParts>
  <Company>FLRA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mbonil</dc:creator>
  <cp:lastModifiedBy>Clark, Julia</cp:lastModifiedBy>
  <cp:revision>367</cp:revision>
  <cp:lastPrinted>2012-08-24T20:08:07Z</cp:lastPrinted>
  <dcterms:created xsi:type="dcterms:W3CDTF">2009-06-17T15:49:29Z</dcterms:created>
  <dcterms:modified xsi:type="dcterms:W3CDTF">2012-09-25T17:46:45Z</dcterms:modified>
</cp:coreProperties>
</file>