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6" r:id="rId2"/>
  </p:sldMasterIdLst>
  <p:notesMasterIdLst>
    <p:notesMasterId r:id="rId22"/>
  </p:notesMasterIdLst>
  <p:handoutMasterIdLst>
    <p:handoutMasterId r:id="rId23"/>
  </p:handoutMasterIdLst>
  <p:sldIdLst>
    <p:sldId id="257" r:id="rId3"/>
    <p:sldId id="334" r:id="rId4"/>
    <p:sldId id="361" r:id="rId5"/>
    <p:sldId id="357" r:id="rId6"/>
    <p:sldId id="358" r:id="rId7"/>
    <p:sldId id="359" r:id="rId8"/>
    <p:sldId id="360" r:id="rId9"/>
    <p:sldId id="337" r:id="rId10"/>
    <p:sldId id="336" r:id="rId11"/>
    <p:sldId id="335" r:id="rId12"/>
    <p:sldId id="351" r:id="rId13"/>
    <p:sldId id="345" r:id="rId14"/>
    <p:sldId id="348" r:id="rId15"/>
    <p:sldId id="347" r:id="rId16"/>
    <p:sldId id="349" r:id="rId17"/>
    <p:sldId id="350" r:id="rId18"/>
    <p:sldId id="354" r:id="rId19"/>
    <p:sldId id="355" r:id="rId20"/>
    <p:sldId id="356" r:id="rId21"/>
  </p:sldIdLst>
  <p:sldSz cx="9144000" cy="6858000" type="screen4x3"/>
  <p:notesSz cx="7010400" cy="9296400"/>
  <p:defaultTextStyle>
    <a:defPPr>
      <a:defRPr lang="en-US"/>
    </a:defPPr>
    <a:lvl1pPr algn="ctr" rtl="0" fontAlgn="base">
      <a:spcBef>
        <a:spcPct val="0"/>
      </a:spcBef>
      <a:spcAft>
        <a:spcPct val="0"/>
      </a:spcAft>
      <a:defRPr i="1" kern="1200">
        <a:solidFill>
          <a:schemeClr val="tx1"/>
        </a:solidFill>
        <a:latin typeface="Arial" charset="0"/>
        <a:ea typeface="+mn-ea"/>
        <a:cs typeface="+mn-cs"/>
      </a:defRPr>
    </a:lvl1pPr>
    <a:lvl2pPr marL="457200" algn="ctr" rtl="0" fontAlgn="base">
      <a:spcBef>
        <a:spcPct val="0"/>
      </a:spcBef>
      <a:spcAft>
        <a:spcPct val="0"/>
      </a:spcAft>
      <a:defRPr i="1" kern="1200">
        <a:solidFill>
          <a:schemeClr val="tx1"/>
        </a:solidFill>
        <a:latin typeface="Arial" charset="0"/>
        <a:ea typeface="+mn-ea"/>
        <a:cs typeface="+mn-cs"/>
      </a:defRPr>
    </a:lvl2pPr>
    <a:lvl3pPr marL="914400" algn="ctr" rtl="0" fontAlgn="base">
      <a:spcBef>
        <a:spcPct val="0"/>
      </a:spcBef>
      <a:spcAft>
        <a:spcPct val="0"/>
      </a:spcAft>
      <a:defRPr i="1" kern="1200">
        <a:solidFill>
          <a:schemeClr val="tx1"/>
        </a:solidFill>
        <a:latin typeface="Arial" charset="0"/>
        <a:ea typeface="+mn-ea"/>
        <a:cs typeface="+mn-cs"/>
      </a:defRPr>
    </a:lvl3pPr>
    <a:lvl4pPr marL="1371600" algn="ctr" rtl="0" fontAlgn="base">
      <a:spcBef>
        <a:spcPct val="0"/>
      </a:spcBef>
      <a:spcAft>
        <a:spcPct val="0"/>
      </a:spcAft>
      <a:defRPr i="1" kern="1200">
        <a:solidFill>
          <a:schemeClr val="tx1"/>
        </a:solidFill>
        <a:latin typeface="Arial" charset="0"/>
        <a:ea typeface="+mn-ea"/>
        <a:cs typeface="+mn-cs"/>
      </a:defRPr>
    </a:lvl4pPr>
    <a:lvl5pPr marL="1828800" algn="ctr"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CFFFF"/>
    <a:srgbClr val="CCECFF"/>
    <a:srgbClr val="CCFFCC"/>
    <a:srgbClr val="99FFCC"/>
    <a:srgbClr val="CCFF99"/>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0" autoAdjust="0"/>
    <p:restoredTop sz="94605" autoAdjust="0"/>
  </p:normalViewPr>
  <p:slideViewPr>
    <p:cSldViewPr>
      <p:cViewPr>
        <p:scale>
          <a:sx n="66" d="100"/>
          <a:sy n="66" d="100"/>
        </p:scale>
        <p:origin x="-2394" y="-978"/>
      </p:cViewPr>
      <p:guideLst>
        <p:guide orient="horz" pos="2160"/>
        <p:guide pos="2880"/>
      </p:guideLst>
    </p:cSldViewPr>
  </p:slideViewPr>
  <p:outlineViewPr>
    <p:cViewPr>
      <p:scale>
        <a:sx n="33" d="100"/>
        <a:sy n="33" d="100"/>
      </p:scale>
      <p:origin x="0" y="13637"/>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3038649"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defTabSz="923925">
              <a:defRPr sz="1200" i="0"/>
            </a:lvl1pPr>
          </a:lstStyle>
          <a:p>
            <a:endParaRPr lang="en-US" dirty="0"/>
          </a:p>
        </p:txBody>
      </p:sp>
      <p:sp>
        <p:nvSpPr>
          <p:cNvPr id="69635" name="Rectangle 3"/>
          <p:cNvSpPr>
            <a:spLocks noGrp="1" noChangeArrowheads="1"/>
          </p:cNvSpPr>
          <p:nvPr>
            <p:ph type="dt" sz="quarter" idx="1"/>
          </p:nvPr>
        </p:nvSpPr>
        <p:spPr bwMode="auto">
          <a:xfrm>
            <a:off x="3970134" y="0"/>
            <a:ext cx="3038648"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i="0"/>
            </a:lvl1pPr>
          </a:lstStyle>
          <a:p>
            <a:endParaRPr lang="en-US" dirty="0"/>
          </a:p>
        </p:txBody>
      </p:sp>
      <p:sp>
        <p:nvSpPr>
          <p:cNvPr id="69636" name="Rectangle 4"/>
          <p:cNvSpPr>
            <a:spLocks noGrp="1" noChangeArrowheads="1"/>
          </p:cNvSpPr>
          <p:nvPr>
            <p:ph type="ftr" sz="quarter" idx="2"/>
          </p:nvPr>
        </p:nvSpPr>
        <p:spPr bwMode="auto">
          <a:xfrm>
            <a:off x="0" y="8829675"/>
            <a:ext cx="3038649"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defTabSz="923925">
              <a:defRPr sz="1200" i="0"/>
            </a:lvl1pPr>
          </a:lstStyle>
          <a:p>
            <a:endParaRPr lang="en-US" dirty="0"/>
          </a:p>
        </p:txBody>
      </p:sp>
      <p:sp>
        <p:nvSpPr>
          <p:cNvPr id="69637" name="Rectangle 5"/>
          <p:cNvSpPr>
            <a:spLocks noGrp="1" noChangeArrowheads="1"/>
          </p:cNvSpPr>
          <p:nvPr>
            <p:ph type="sldNum" sz="quarter" idx="3"/>
          </p:nvPr>
        </p:nvSpPr>
        <p:spPr bwMode="auto">
          <a:xfrm>
            <a:off x="3970134" y="8829675"/>
            <a:ext cx="3038648"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i="0"/>
            </a:lvl1pPr>
          </a:lstStyle>
          <a:p>
            <a:fld id="{B476A895-245E-4860-95C8-4165BB9A57EF}" type="slidenum">
              <a:rPr lang="en-US"/>
              <a:pPr/>
              <a:t>‹#›</a:t>
            </a:fld>
            <a:endParaRPr lang="en-US" dirty="0"/>
          </a:p>
        </p:txBody>
      </p:sp>
    </p:spTree>
    <p:extLst>
      <p:ext uri="{BB962C8B-B14F-4D97-AF65-F5344CB8AC3E}">
        <p14:creationId xmlns:p14="http://schemas.microsoft.com/office/powerpoint/2010/main" val="149682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38649"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defTabSz="923925">
              <a:defRPr sz="1200" i="0"/>
            </a:lvl1pPr>
          </a:lstStyle>
          <a:p>
            <a:endParaRPr lang="en-US" dirty="0"/>
          </a:p>
        </p:txBody>
      </p:sp>
      <p:sp>
        <p:nvSpPr>
          <p:cNvPr id="92163" name="Rectangle 3"/>
          <p:cNvSpPr>
            <a:spLocks noGrp="1" noChangeArrowheads="1"/>
          </p:cNvSpPr>
          <p:nvPr>
            <p:ph type="dt" idx="1"/>
          </p:nvPr>
        </p:nvSpPr>
        <p:spPr bwMode="auto">
          <a:xfrm>
            <a:off x="3970134" y="0"/>
            <a:ext cx="3038648"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i="0"/>
            </a:lvl1pPr>
          </a:lstStyle>
          <a:p>
            <a:endParaRPr lang="en-US" dirty="0"/>
          </a:p>
        </p:txBody>
      </p:sp>
      <p:sp>
        <p:nvSpPr>
          <p:cNvPr id="92164"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ffectLst/>
        </p:spPr>
      </p:sp>
      <p:sp>
        <p:nvSpPr>
          <p:cNvPr id="92165" name="Rectangle 5"/>
          <p:cNvSpPr>
            <a:spLocks noGrp="1" noChangeArrowheads="1"/>
          </p:cNvSpPr>
          <p:nvPr>
            <p:ph type="body" sz="quarter" idx="3"/>
          </p:nvPr>
        </p:nvSpPr>
        <p:spPr bwMode="auto">
          <a:xfrm>
            <a:off x="701848" y="4416426"/>
            <a:ext cx="560832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166" name="Rectangle 6"/>
          <p:cNvSpPr>
            <a:spLocks noGrp="1" noChangeArrowheads="1"/>
          </p:cNvSpPr>
          <p:nvPr>
            <p:ph type="ftr" sz="quarter" idx="4"/>
          </p:nvPr>
        </p:nvSpPr>
        <p:spPr bwMode="auto">
          <a:xfrm>
            <a:off x="0" y="8829675"/>
            <a:ext cx="3038649"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defTabSz="923925">
              <a:defRPr sz="1200" i="0"/>
            </a:lvl1pPr>
          </a:lstStyle>
          <a:p>
            <a:endParaRPr lang="en-US" dirty="0"/>
          </a:p>
        </p:txBody>
      </p:sp>
      <p:sp>
        <p:nvSpPr>
          <p:cNvPr id="92167" name="Rectangle 7"/>
          <p:cNvSpPr>
            <a:spLocks noGrp="1" noChangeArrowheads="1"/>
          </p:cNvSpPr>
          <p:nvPr>
            <p:ph type="sldNum" sz="quarter" idx="5"/>
          </p:nvPr>
        </p:nvSpPr>
        <p:spPr bwMode="auto">
          <a:xfrm>
            <a:off x="3970134" y="8829675"/>
            <a:ext cx="3038648"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i="0"/>
            </a:lvl1pPr>
          </a:lstStyle>
          <a:p>
            <a:fld id="{F36D6375-FF2D-4ACE-8A09-A52E8177915A}" type="slidenum">
              <a:rPr lang="en-US"/>
              <a:pPr/>
              <a:t>‹#›</a:t>
            </a:fld>
            <a:endParaRPr lang="en-US" dirty="0"/>
          </a:p>
        </p:txBody>
      </p:sp>
    </p:spTree>
    <p:extLst>
      <p:ext uri="{BB962C8B-B14F-4D97-AF65-F5344CB8AC3E}">
        <p14:creationId xmlns:p14="http://schemas.microsoft.com/office/powerpoint/2010/main" val="20652545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a:xfrm>
            <a:off x="146304" y="6210300"/>
            <a:ext cx="457200" cy="457200"/>
          </a:xfrm>
          <a:prstGeom prst="ellipse">
            <a:avLst/>
          </a:prstGeom>
        </p:spPr>
        <p:txBody>
          <a:bodyPr lIns="0" tIns="0" rIns="0" bIns="0">
            <a:noAutofit/>
          </a:bodyPr>
          <a:lstStyle>
            <a:lvl1pPr>
              <a:defRPr sz="1400">
                <a:solidFill>
                  <a:srgbClr val="FFFFFF"/>
                </a:solidFill>
              </a:defRPr>
            </a:lvl1pPr>
          </a:lstStyle>
          <a:p>
            <a:fld id="{AE44D2DA-460E-48F6-A057-B4BB63A74152}"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rgbClr val="DEA90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bg1">
              <a:lumMod val="6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46304" y="6210300"/>
            <a:ext cx="457200" cy="457200"/>
          </a:xfrm>
          <a:prstGeom prst="ellipse">
            <a:avLst/>
          </a:prstGeom>
        </p:spPr>
        <p:txBody>
          <a:bodyPr/>
          <a:lstStyle/>
          <a:p>
            <a:fld id="{D4708573-3DE6-4A88-8F13-14496FAFAEA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46304" y="6210300"/>
            <a:ext cx="457200" cy="457200"/>
          </a:xfrm>
          <a:prstGeom prst="ellipse">
            <a:avLst/>
          </a:prstGeom>
        </p:spPr>
        <p:txBody>
          <a:bodyPr/>
          <a:lstStyle/>
          <a:p>
            <a:fld id="{B903A097-86F8-4306-8D29-4C4CE6D6F55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FDR_titleslid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0F2093B-14DE-4D38-96E1-4B22562C662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0BF0B0D-5500-4125-99C4-A7BBE1CB28B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F298BD1-D8FD-4C2C-BFC4-719D0B5F1C8B}"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271621F-588E-4FE4-B6AC-B55A6EE4D9F4}"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62DBCBE-0A3D-4A00-ADB3-679D1946B452}"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D554CFA-EAB8-4F95-862E-D9EF0D69CA17}"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FB6CEBA-AB60-4DEA-A668-CA1A66F8C3E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Slide Number Placeholder 5"/>
          <p:cNvSpPr>
            <a:spLocks noGrp="1"/>
          </p:cNvSpPr>
          <p:nvPr>
            <p:ph type="sldNum" sz="quarter" idx="12"/>
          </p:nvPr>
        </p:nvSpPr>
        <p:spPr>
          <a:xfrm>
            <a:off x="8382000" y="6096000"/>
            <a:ext cx="609600" cy="609600"/>
          </a:xfrm>
          <a:prstGeom prst="ellipse">
            <a:avLst/>
          </a:prstGeom>
          <a:noFill/>
          <a:ln>
            <a:solidFill>
              <a:schemeClr val="accent1"/>
            </a:solidFill>
          </a:ln>
        </p:spPr>
        <p:txBody>
          <a:bodyPr/>
          <a:lstStyle>
            <a:lvl1pPr>
              <a:defRPr sz="1600">
                <a:solidFill>
                  <a:schemeClr val="tx1"/>
                </a:solidFill>
              </a:defRPr>
            </a:lvl1pPr>
          </a:lstStyle>
          <a:p>
            <a:fld id="{6FDED8B7-7997-4AC2-85F0-FDAC3C8D4865}"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B6DF5A2-0B57-4B2D-A055-853FEA4C8F2B}"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B67CCB-80F3-4246-A674-80B9ECE57FF4}"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D2AB82D-62FE-4B81-A4EC-7A6D0EEB81B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8458200" y="6248400"/>
            <a:ext cx="457200" cy="457200"/>
          </a:xfrm>
          <a:prstGeom prst="ellipse">
            <a:avLst/>
          </a:prstGeom>
        </p:spPr>
        <p:txBody>
          <a:bodyPr/>
          <a:lstStyle/>
          <a:p>
            <a:fld id="{0684A6F8-E1F0-4A03-8D54-3936510DF921}" type="slidenum">
              <a:rPr lang="en-US" smtClean="0"/>
              <a:pPr/>
              <a:t>‹#›</a:t>
            </a:fld>
            <a:endParaRPr lang="en-US" dirty="0"/>
          </a:p>
        </p:txBody>
      </p:sp>
      <p:pic>
        <p:nvPicPr>
          <p:cNvPr id="12" name="Picture 11" descr="FLRA_OGC.jpg"/>
          <p:cNvPicPr>
            <a:picLocks noChangeAspect="1"/>
          </p:cNvPicPr>
          <p:nvPr/>
        </p:nvPicPr>
        <p:blipFill>
          <a:blip r:embed="rId2" cstate="print"/>
          <a:stretch>
            <a:fillRect/>
          </a:stretch>
        </p:blipFill>
        <p:spPr>
          <a:xfrm>
            <a:off x="381000" y="6096000"/>
            <a:ext cx="2212125" cy="52705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46304" y="6210300"/>
            <a:ext cx="457200" cy="457200"/>
          </a:xfrm>
          <a:prstGeom prst="ellipse">
            <a:avLst/>
          </a:prstGeom>
        </p:spPr>
        <p:txBody>
          <a:bodyPr/>
          <a:lstStyle/>
          <a:p>
            <a:fld id="{08658C3C-616A-4F41-8604-C9F201AF6D75}"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46304" y="6210300"/>
            <a:ext cx="457200" cy="457200"/>
          </a:xfrm>
          <a:prstGeom prst="ellipse">
            <a:avLst/>
          </a:prstGeom>
        </p:spPr>
        <p:txBody>
          <a:bodyPr/>
          <a:lstStyle/>
          <a:p>
            <a:fld id="{DE156838-6068-4349-8EF8-A6783CBFC295}"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46304" y="6210300"/>
            <a:ext cx="457200" cy="457200"/>
          </a:xfrm>
          <a:prstGeom prst="ellipse">
            <a:avLst/>
          </a:prstGeom>
        </p:spPr>
        <p:txBody>
          <a:bodyPr/>
          <a:lstStyle/>
          <a:p>
            <a:fld id="{EE25B239-8C7E-489A-B07B-A2255247C6E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46304" y="6210300"/>
            <a:ext cx="457200" cy="457200"/>
          </a:xfrm>
          <a:prstGeom prst="ellipse">
            <a:avLst/>
          </a:prstGeom>
        </p:spPr>
        <p:txBody>
          <a:bodyPr/>
          <a:lstStyle/>
          <a:p>
            <a:fld id="{C2EBE722-CB5B-4B41-8558-A291041A706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46304" y="6210300"/>
            <a:ext cx="457200" cy="457200"/>
          </a:xfrm>
          <a:prstGeom prst="ellipse">
            <a:avLst/>
          </a:prstGeom>
        </p:spPr>
        <p:txBody>
          <a:bodyPr/>
          <a:lstStyle/>
          <a:p>
            <a:fld id="{6BE30473-AED2-45D4-91C0-17A82250BEDE}"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a:prstGeom prst="ellipse">
            <a:avLst/>
          </a:prstGeom>
        </p:spPr>
        <p:txBody>
          <a:bodyPr/>
          <a:lstStyle/>
          <a:p>
            <a:fld id="{C7EC05C7-C435-4195-A73E-F00D0AA67EB4}"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pic>
        <p:nvPicPr>
          <p:cNvPr id="11" name="Picture 10" descr="FLRA_OGC.jpg"/>
          <p:cNvPicPr>
            <a:picLocks noChangeAspect="1"/>
          </p:cNvPicPr>
          <p:nvPr/>
        </p:nvPicPr>
        <p:blipFill>
          <a:blip r:embed="rId13" cstate="print"/>
          <a:stretch>
            <a:fillRect/>
          </a:stretch>
        </p:blipFill>
        <p:spPr>
          <a:xfrm>
            <a:off x="381000" y="6096000"/>
            <a:ext cx="2212125" cy="52705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E60667B-9C03-4D9D-95FB-716B9CDFC98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4916488" y="5346700"/>
            <a:ext cx="4038600" cy="366713"/>
          </a:xfrm>
          <a:prstGeom prst="rect">
            <a:avLst/>
          </a:prstGeom>
          <a:noFill/>
          <a:ln w="9525">
            <a:noFill/>
            <a:miter lim="800000"/>
            <a:headEnd/>
            <a:tailEnd/>
          </a:ln>
          <a:effectLst/>
        </p:spPr>
        <p:txBody>
          <a:bodyPr>
            <a:spAutoFit/>
          </a:bodyPr>
          <a:lstStyle/>
          <a:p>
            <a:pPr algn="r"/>
            <a:r>
              <a:rPr lang="en-US" b="1" dirty="0">
                <a:solidFill>
                  <a:schemeClr val="accent2"/>
                </a:solidFill>
              </a:rPr>
              <a:t>		</a:t>
            </a:r>
            <a:endParaRPr lang="en-US" b="1" dirty="0"/>
          </a:p>
        </p:txBody>
      </p:sp>
      <p:sp>
        <p:nvSpPr>
          <p:cNvPr id="3077" name="Rectangle 5"/>
          <p:cNvSpPr>
            <a:spLocks noChangeArrowheads="1"/>
          </p:cNvSpPr>
          <p:nvPr/>
        </p:nvSpPr>
        <p:spPr bwMode="auto">
          <a:xfrm>
            <a:off x="517525" y="304800"/>
            <a:ext cx="8153400" cy="1066800"/>
          </a:xfrm>
          <a:prstGeom prst="rect">
            <a:avLst/>
          </a:prstGeom>
          <a:noFill/>
          <a:ln w="9525">
            <a:noFill/>
            <a:miter lim="800000"/>
            <a:headEnd/>
            <a:tailEnd/>
          </a:ln>
          <a:effectLst/>
        </p:spPr>
        <p:txBody>
          <a:bodyPr>
            <a:spAutoFit/>
          </a:bodyPr>
          <a:lstStyle/>
          <a:p>
            <a:r>
              <a:rPr lang="en-US" sz="3200" b="1" i="0" dirty="0">
                <a:latin typeface="+mj-lt"/>
              </a:rPr>
              <a:t>Federal Labor Relations Authority </a:t>
            </a:r>
          </a:p>
          <a:p>
            <a:r>
              <a:rPr lang="en-US" sz="3200" b="1" i="0" dirty="0" smtClean="0">
                <a:latin typeface="+mj-lt"/>
              </a:rPr>
              <a:t>Case Law Update</a:t>
            </a:r>
            <a:endParaRPr lang="en-US" sz="3200" b="1" i="0" dirty="0">
              <a:latin typeface="+mj-lt"/>
            </a:endParaRPr>
          </a:p>
        </p:txBody>
      </p:sp>
      <p:sp>
        <p:nvSpPr>
          <p:cNvPr id="3078" name="Text Box 6"/>
          <p:cNvSpPr txBox="1">
            <a:spLocks noChangeArrowheads="1"/>
          </p:cNvSpPr>
          <p:nvPr/>
        </p:nvSpPr>
        <p:spPr bwMode="auto">
          <a:xfrm>
            <a:off x="271563" y="2133600"/>
            <a:ext cx="8686800" cy="2985433"/>
          </a:xfrm>
          <a:prstGeom prst="rect">
            <a:avLst/>
          </a:prstGeom>
          <a:noFill/>
          <a:ln w="9525">
            <a:noFill/>
            <a:miter lim="800000"/>
            <a:headEnd/>
            <a:tailEnd/>
          </a:ln>
          <a:effectLst/>
        </p:spPr>
        <p:txBody>
          <a:bodyPr wrap="square">
            <a:spAutoFit/>
          </a:bodyPr>
          <a:lstStyle/>
          <a:p>
            <a:r>
              <a:rPr lang="en-US" sz="2800" b="1" i="0" dirty="0" smtClean="0">
                <a:latin typeface="+mj-lt"/>
              </a:rPr>
              <a:t>49</a:t>
            </a:r>
            <a:r>
              <a:rPr lang="en-US" sz="2800" b="1" i="0" baseline="30000" dirty="0" smtClean="0">
                <a:latin typeface="+mj-lt"/>
              </a:rPr>
              <a:t>th</a:t>
            </a:r>
            <a:r>
              <a:rPr lang="en-US" sz="2800" b="1" i="0" dirty="0" smtClean="0">
                <a:latin typeface="+mj-lt"/>
              </a:rPr>
              <a:t> NFFE NATIONAL CONVENTION</a:t>
            </a:r>
          </a:p>
          <a:p>
            <a:r>
              <a:rPr lang="en-US" sz="2800" b="1" i="0" dirty="0" smtClean="0">
                <a:latin typeface="+mj-lt"/>
              </a:rPr>
              <a:t>Portland, Oregon</a:t>
            </a:r>
          </a:p>
          <a:p>
            <a:r>
              <a:rPr lang="en-US" sz="2800" b="1" i="0" dirty="0" smtClean="0">
                <a:latin typeface="+mj-lt"/>
              </a:rPr>
              <a:t>October 2, 2012</a:t>
            </a:r>
          </a:p>
          <a:p>
            <a:endParaRPr lang="en-US" sz="2800" b="1" i="0" dirty="0">
              <a:latin typeface="+mj-lt"/>
            </a:endParaRPr>
          </a:p>
          <a:p>
            <a:endParaRPr lang="en-US" sz="2800" b="1" i="0" dirty="0" smtClean="0">
              <a:latin typeface="+mj-lt"/>
            </a:endParaRPr>
          </a:p>
          <a:p>
            <a:r>
              <a:rPr lang="en-US" sz="2400" b="1" i="0" dirty="0" smtClean="0">
                <a:latin typeface="+mj-lt"/>
              </a:rPr>
              <a:t>Peter A. Sutton, Regional Director</a:t>
            </a:r>
          </a:p>
          <a:p>
            <a:r>
              <a:rPr lang="en-US" sz="2400" b="1" i="0" dirty="0" smtClean="0">
                <a:latin typeface="+mj-lt"/>
              </a:rPr>
              <a:t>FLRA Chicago Region</a:t>
            </a:r>
            <a:endParaRPr lang="en-US" sz="2400" b="1" i="0" dirty="0">
              <a:latin typeface="+mj-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4294967295"/>
          </p:nvPr>
        </p:nvSpPr>
        <p:spPr>
          <a:xfrm>
            <a:off x="381000" y="685801"/>
            <a:ext cx="8382000" cy="5334000"/>
          </a:xfrm>
        </p:spPr>
        <p:txBody>
          <a:bodyPr>
            <a:normAutofit lnSpcReduction="10000"/>
          </a:bodyPr>
          <a:lstStyle/>
          <a:p>
            <a:pPr marL="0" marR="0">
              <a:spcBef>
                <a:spcPts val="0"/>
              </a:spcBef>
              <a:spcAft>
                <a:spcPts val="1000"/>
              </a:spcAft>
            </a:pPr>
            <a:r>
              <a:rPr lang="en-US" b="1" i="1" dirty="0">
                <a:latin typeface="+mj-lt"/>
              </a:rPr>
              <a:t>EPA, Region 7, Kansas City and AFGE Local 907</a:t>
            </a:r>
            <a:r>
              <a:rPr lang="en-US" b="1" dirty="0">
                <a:latin typeface="+mj-lt"/>
              </a:rPr>
              <a:t>, Case </a:t>
            </a:r>
            <a:r>
              <a:rPr lang="en-US" b="1" dirty="0" smtClean="0">
                <a:latin typeface="+mj-lt"/>
              </a:rPr>
              <a:t>Nos.                           12 </a:t>
            </a:r>
            <a:r>
              <a:rPr lang="en-US" b="1" dirty="0">
                <a:latin typeface="+mj-lt"/>
              </a:rPr>
              <a:t>FSIP 79 &amp; 81 (June 6, 2012</a:t>
            </a:r>
            <a:r>
              <a:rPr lang="en-US" b="1" dirty="0" smtClean="0">
                <a:latin typeface="+mj-lt"/>
              </a:rPr>
              <a:t>).</a:t>
            </a:r>
          </a:p>
          <a:p>
            <a:r>
              <a:rPr lang="en-US" sz="2400" b="1" dirty="0" smtClean="0">
                <a:latin typeface="+mj-lt"/>
              </a:rPr>
              <a:t>Mediation-arbitration proceeding over whether 38 staff attorneys should have private offices and the size of their work space at a new location.</a:t>
            </a:r>
          </a:p>
          <a:p>
            <a:r>
              <a:rPr lang="en-US" sz="2400" b="1" dirty="0" smtClean="0">
                <a:latin typeface="+mj-lt"/>
              </a:rPr>
              <a:t>Agency proposed each staff attorney will have 80 square feet and depending on nature of their work either a work station with panels 7 feet high (15 attorneys) or 4 feet high (23 attorneys).</a:t>
            </a:r>
          </a:p>
          <a:p>
            <a:r>
              <a:rPr lang="en-US" sz="2400" b="1" dirty="0" smtClean="0">
                <a:latin typeface="+mj-lt"/>
              </a:rPr>
              <a:t>Union proposed the each staff attorney get a 96 square foot private office.</a:t>
            </a:r>
          </a:p>
          <a:p>
            <a:r>
              <a:rPr lang="en-US" sz="2400" b="1" dirty="0" smtClean="0">
                <a:latin typeface="+mj-lt"/>
              </a:rPr>
              <a:t>Resolution: Agency to provide each staff attorney with 80 square feet and a work station with the 7 foot panels (called the DIRTT).</a:t>
            </a:r>
          </a:p>
          <a:p>
            <a:endParaRPr lang="en-US" sz="2400" b="1" dirty="0" smtClean="0">
              <a:latin typeface="+mj-lt"/>
            </a:endParaRPr>
          </a:p>
          <a:p>
            <a:endParaRPr lang="en-US" sz="2400" b="1" dirty="0" smtClean="0">
              <a:latin typeface="+mj-lt"/>
            </a:endParaRPr>
          </a:p>
          <a:p>
            <a:pPr>
              <a:buNone/>
            </a:pPr>
            <a:endParaRPr lang="en-US" sz="2400" b="1" dirty="0">
              <a:latin typeface="+mj-lt"/>
            </a:endParaRPr>
          </a:p>
          <a:p>
            <a:pPr>
              <a:buFontTx/>
              <a:buNone/>
            </a:pPr>
            <a:endParaRPr lang="en-US" sz="1600" b="1" dirty="0"/>
          </a:p>
          <a:p>
            <a:pPr lvl="1">
              <a:buFontTx/>
              <a:buChar char="•"/>
            </a:pPr>
            <a:endParaRPr lang="en-US" sz="2400" b="1" dirty="0" smtClean="0"/>
          </a:p>
          <a:p>
            <a:pPr lvl="1">
              <a:buNone/>
            </a:pPr>
            <a:endParaRPr lang="en-US" sz="2400" dirty="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4294967295"/>
          </p:nvPr>
        </p:nvSpPr>
        <p:spPr>
          <a:xfrm>
            <a:off x="381000" y="457201"/>
            <a:ext cx="8382000" cy="5410200"/>
          </a:xfrm>
        </p:spPr>
        <p:txBody>
          <a:bodyPr>
            <a:normAutofit/>
          </a:bodyPr>
          <a:lstStyle/>
          <a:p>
            <a:r>
              <a:rPr lang="en-US" b="1" i="1" dirty="0" smtClean="0">
                <a:latin typeface="+mj-lt"/>
              </a:rPr>
              <a:t>HHS, FDA, Center for Veterinary Medicine and NTEU Chapter 282, </a:t>
            </a:r>
            <a:r>
              <a:rPr lang="en-US" b="1" dirty="0" smtClean="0">
                <a:latin typeface="+mj-lt"/>
              </a:rPr>
              <a:t>Case No. 12 FSIP 27 (May 4, 2012). </a:t>
            </a:r>
          </a:p>
          <a:p>
            <a:r>
              <a:rPr lang="en-US" sz="2400" b="1" dirty="0" smtClean="0">
                <a:latin typeface="+mj-lt"/>
              </a:rPr>
              <a:t>Impasse over office selection procedure for unit employees assigned to agency’s Metro North Park facility.</a:t>
            </a:r>
          </a:p>
          <a:p>
            <a:r>
              <a:rPr lang="en-US" sz="2400" b="1" dirty="0" smtClean="0">
                <a:latin typeface="+mj-lt"/>
              </a:rPr>
              <a:t>Union proposed that parties follow their May 2010 MOU addressing office selection procedures at agency’s White Oak facility. The White OAK MOU assigned offices by seniority.</a:t>
            </a:r>
          </a:p>
          <a:p>
            <a:r>
              <a:rPr lang="en-US" sz="2400" b="1" dirty="0" smtClean="0">
                <a:latin typeface="+mj-lt"/>
              </a:rPr>
              <a:t>Agency proposed that parties use a different formula that favored grade over seniority.</a:t>
            </a:r>
          </a:p>
          <a:p>
            <a:r>
              <a:rPr lang="en-US" sz="2400" b="1" dirty="0" smtClean="0">
                <a:latin typeface="+mj-lt"/>
              </a:rPr>
              <a:t>FSIP directed parties to apply White Oak MOU for the Metro North Park facility as agency did not show cause why White Oak MOU should not be imposed. </a:t>
            </a:r>
          </a:p>
          <a:p>
            <a:endParaRPr lang="en-US" b="1" dirty="0">
              <a:latin typeface="+mj-lt"/>
            </a:endParaRPr>
          </a:p>
          <a:p>
            <a:pPr>
              <a:buFontTx/>
              <a:buNone/>
            </a:pPr>
            <a:endParaRPr lang="en-US" sz="1600" b="1" dirty="0"/>
          </a:p>
          <a:p>
            <a:pPr lvl="1">
              <a:buNone/>
            </a:pPr>
            <a:endParaRPr lang="en-US" sz="2400" dirty="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a:xfrm>
            <a:off x="533400" y="609601"/>
            <a:ext cx="8153400" cy="5334000"/>
          </a:xfrm>
        </p:spPr>
        <p:txBody>
          <a:bodyPr>
            <a:normAutofit fontScale="92500" lnSpcReduction="20000"/>
          </a:bodyPr>
          <a:lstStyle/>
          <a:p>
            <a:r>
              <a:rPr lang="en-US" sz="3000" b="1" i="1" dirty="0">
                <a:effectLst>
                  <a:outerShdw blurRad="31750" dist="25400" dir="5400000" algn="tl" rotWithShape="0">
                    <a:srgbClr val="000000">
                      <a:alpha val="25000"/>
                    </a:srgbClr>
                  </a:outerShdw>
                </a:effectLst>
                <a:latin typeface="+mj-lt"/>
                <a:ea typeface="+mj-ea"/>
                <a:cs typeface="+mj-cs"/>
              </a:rPr>
              <a:t>Social Security Admin., Baltimore, Md.</a:t>
            </a:r>
            <a:r>
              <a:rPr lang="en-US" sz="3000" b="1" dirty="0">
                <a:effectLst>
                  <a:outerShdw blurRad="31750" dist="25400" dir="5400000" algn="tl" rotWithShape="0">
                    <a:srgbClr val="000000">
                      <a:alpha val="25000"/>
                    </a:srgbClr>
                  </a:outerShdw>
                </a:effectLst>
                <a:latin typeface="+mj-lt"/>
                <a:ea typeface="+mj-ea"/>
                <a:cs typeface="+mj-cs"/>
              </a:rPr>
              <a:t>, 66 FLRA 569 (2012) (Member DuBester dissenting in part</a:t>
            </a:r>
            <a:r>
              <a:rPr lang="en-US" sz="3000" b="1" dirty="0" smtClean="0">
                <a:effectLst>
                  <a:outerShdw blurRad="31750" dist="25400" dir="5400000" algn="tl" rotWithShape="0">
                    <a:srgbClr val="000000">
                      <a:alpha val="25000"/>
                    </a:srgbClr>
                  </a:outerShdw>
                </a:effectLst>
                <a:latin typeface="+mj-lt"/>
                <a:ea typeface="+mj-ea"/>
                <a:cs typeface="+mj-cs"/>
              </a:rPr>
              <a:t>).</a:t>
            </a:r>
          </a:p>
          <a:p>
            <a:pPr marL="0" indent="0">
              <a:buNone/>
            </a:pPr>
            <a:endParaRPr lang="en-US" dirty="0"/>
          </a:p>
          <a:p>
            <a:r>
              <a:rPr lang="en-US" b="1" dirty="0" smtClean="0">
                <a:latin typeface="+mj-lt"/>
              </a:rPr>
              <a:t>Arbitrator found agency violated Statute and CBA by unilaterally implementing new electronic application system for internal vacancies.</a:t>
            </a:r>
            <a:endParaRPr lang="en-US" b="1" dirty="0">
              <a:latin typeface="+mj-lt"/>
            </a:endParaRPr>
          </a:p>
          <a:p>
            <a:endParaRPr lang="en-US" b="1" dirty="0" smtClean="0">
              <a:latin typeface="+mj-lt"/>
            </a:endParaRPr>
          </a:p>
          <a:p>
            <a:r>
              <a:rPr lang="en-US" b="1" dirty="0" smtClean="0">
                <a:latin typeface="+mj-lt"/>
              </a:rPr>
              <a:t>FLRA set aside the Statutory violation finding that CBA’s Merit Promotion Plan article covered the matter. “</a:t>
            </a:r>
            <a:r>
              <a:rPr lang="en-US" b="1" dirty="0">
                <a:solidFill>
                  <a:prstClr val="black"/>
                </a:solidFill>
              </a:rPr>
              <a:t>A reasonable reader would … conclude that Article 26 settles the matters of how employees apply for </a:t>
            </a:r>
            <a:r>
              <a:rPr lang="en-US" b="1" dirty="0" smtClean="0">
                <a:solidFill>
                  <a:prstClr val="black"/>
                </a:solidFill>
              </a:rPr>
              <a:t>positions…”</a:t>
            </a:r>
            <a:r>
              <a:rPr lang="en-US" b="1" dirty="0" smtClean="0"/>
              <a:t> </a:t>
            </a:r>
            <a:endParaRPr lang="en-US" b="1" dirty="0"/>
          </a:p>
          <a:p>
            <a:endParaRPr lang="en-US" b="1" dirty="0" smtClean="0">
              <a:latin typeface="+mj-lt"/>
            </a:endParaRPr>
          </a:p>
          <a:p>
            <a:r>
              <a:rPr lang="en-US" b="1" dirty="0" smtClean="0">
                <a:latin typeface="+mj-lt"/>
              </a:rPr>
              <a:t>FLRA upheld the contract violation and remedy which directed agency to repost current vacancies and accept paper applications. </a:t>
            </a:r>
          </a:p>
          <a:p>
            <a:endParaRPr lang="en-US" sz="2400" b="1" dirty="0" smtClean="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a:xfrm>
            <a:off x="609600" y="533400"/>
            <a:ext cx="7924800" cy="5516563"/>
          </a:xfrm>
        </p:spPr>
        <p:txBody>
          <a:bodyPr>
            <a:normAutofit fontScale="92500" lnSpcReduction="10000"/>
          </a:bodyPr>
          <a:lstStyle/>
          <a:p>
            <a:r>
              <a:rPr lang="en-US" sz="2800" b="1" i="1" dirty="0">
                <a:latin typeface="+mj-lt"/>
                <a:ea typeface="+mj-ea"/>
                <a:cs typeface="+mj-cs"/>
              </a:rPr>
              <a:t>U.S. Dep’t of the Air Force, Luke </a:t>
            </a:r>
            <a:r>
              <a:rPr lang="en-US" sz="2800" b="1" i="1" dirty="0" smtClean="0">
                <a:latin typeface="+mj-lt"/>
                <a:ea typeface="+mj-ea"/>
                <a:cs typeface="+mj-cs"/>
              </a:rPr>
              <a:t>AFB</a:t>
            </a:r>
            <a:r>
              <a:rPr lang="en-US" sz="2800" b="1" dirty="0" smtClean="0">
                <a:latin typeface="+mj-lt"/>
                <a:ea typeface="+mj-ea"/>
                <a:cs typeface="+mj-cs"/>
              </a:rPr>
              <a:t>, </a:t>
            </a:r>
            <a:r>
              <a:rPr lang="en-US" sz="2800" b="1" dirty="0">
                <a:latin typeface="+mj-lt"/>
                <a:ea typeface="+mj-ea"/>
                <a:cs typeface="+mj-cs"/>
              </a:rPr>
              <a:t>66 FLRA 159 (2011</a:t>
            </a:r>
            <a:r>
              <a:rPr lang="en-US" sz="2800" b="1" dirty="0" smtClean="0">
                <a:latin typeface="+mj-lt"/>
                <a:ea typeface="+mj-ea"/>
                <a:cs typeface="+mj-cs"/>
              </a:rPr>
              <a:t>).</a:t>
            </a:r>
          </a:p>
          <a:p>
            <a:pPr marL="0" indent="0">
              <a:buNone/>
            </a:pPr>
            <a:endParaRPr lang="en-US" sz="2800" b="1" dirty="0">
              <a:latin typeface="+mj-lt"/>
            </a:endParaRPr>
          </a:p>
          <a:p>
            <a:r>
              <a:rPr lang="en-US" sz="2800" b="1" dirty="0" smtClean="0">
                <a:latin typeface="+mj-lt"/>
              </a:rPr>
              <a:t>Agency violated Statute by refusing to bargain over union proposals on procedures for assignment of mechanics in the engine shop. Agency claimed matter was covered by the CBA, an MOU, and an Agency Manual. </a:t>
            </a:r>
            <a:endParaRPr lang="en-US" sz="2800" b="1" dirty="0">
              <a:latin typeface="+mj-lt"/>
            </a:endParaRPr>
          </a:p>
          <a:p>
            <a:r>
              <a:rPr lang="en-US" sz="2800" b="1" dirty="0" smtClean="0">
                <a:latin typeface="+mj-lt"/>
              </a:rPr>
              <a:t>CBA articles simply referred to management’s rights.</a:t>
            </a:r>
          </a:p>
          <a:p>
            <a:r>
              <a:rPr lang="en-US" sz="2800" b="1" dirty="0" smtClean="0">
                <a:latin typeface="+mj-lt"/>
              </a:rPr>
              <a:t>The MOU addressed the competitive procedures for filling vacancies—an entirely different subject.</a:t>
            </a:r>
          </a:p>
          <a:p>
            <a:r>
              <a:rPr lang="en-US" sz="2800" b="1" dirty="0" smtClean="0">
                <a:latin typeface="+mj-lt"/>
              </a:rPr>
              <a:t>The Manual was an Agency issued document and was not a bargained agreement.</a:t>
            </a:r>
          </a:p>
          <a:p>
            <a:endParaRPr lang="en-US" sz="2400" b="1" dirty="0" smtClean="0">
              <a:latin typeface="+mj-lt"/>
            </a:endParaRPr>
          </a:p>
          <a:p>
            <a:endParaRPr lang="en-US" sz="2400" b="1" dirty="0" smtClean="0">
              <a:latin typeface="+mj-lt"/>
            </a:endParaRPr>
          </a:p>
          <a:p>
            <a:pPr marL="0" indent="0">
              <a:buNone/>
            </a:pPr>
            <a:endParaRPr lang="en-US" sz="2400" b="1" dirty="0" smtClean="0">
              <a:latin typeface="+mj-lt"/>
            </a:endParaRPr>
          </a:p>
          <a:p>
            <a:pPr>
              <a:buNone/>
            </a:pPr>
            <a:endParaRPr lang="en-US" sz="2400" b="1" dirty="0" smtClean="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a:xfrm>
            <a:off x="685800" y="609601"/>
            <a:ext cx="7848600" cy="5105399"/>
          </a:xfrm>
        </p:spPr>
        <p:txBody>
          <a:bodyPr>
            <a:normAutofit fontScale="92500" lnSpcReduction="20000"/>
          </a:bodyPr>
          <a:lstStyle/>
          <a:p>
            <a:pPr lvl="0">
              <a:buClr>
                <a:srgbClr val="D16349"/>
              </a:buClr>
            </a:pPr>
            <a:r>
              <a:rPr lang="en-US" sz="2800" b="1" i="1" dirty="0" smtClean="0">
                <a:latin typeface="+mj-lt"/>
              </a:rPr>
              <a:t>NTEU, </a:t>
            </a:r>
            <a:r>
              <a:rPr lang="en-US" sz="2800" b="1" dirty="0" smtClean="0">
                <a:latin typeface="+mj-lt"/>
              </a:rPr>
              <a:t>66 </a:t>
            </a:r>
            <a:r>
              <a:rPr lang="en-US" sz="2800" b="1" dirty="0">
                <a:latin typeface="+mj-lt"/>
              </a:rPr>
              <a:t>FLRA </a:t>
            </a:r>
            <a:r>
              <a:rPr lang="en-US" sz="2800" b="1" dirty="0" smtClean="0">
                <a:latin typeface="+mj-lt"/>
              </a:rPr>
              <a:t>577(2012), </a:t>
            </a:r>
            <a:r>
              <a:rPr lang="en-US" sz="2800" b="1" dirty="0">
                <a:solidFill>
                  <a:prstClr val="black"/>
                </a:solidFill>
              </a:rPr>
              <a:t>appeal filed, No. </a:t>
            </a:r>
            <a:r>
              <a:rPr lang="en-US" sz="2800" b="1" dirty="0" smtClean="0">
                <a:solidFill>
                  <a:prstClr val="black"/>
                </a:solidFill>
              </a:rPr>
              <a:t>12-1234 </a:t>
            </a:r>
            <a:r>
              <a:rPr lang="en-US" sz="2800" b="1" dirty="0">
                <a:solidFill>
                  <a:prstClr val="black"/>
                </a:solidFill>
              </a:rPr>
              <a:t>(D.C. Cir</a:t>
            </a:r>
            <a:r>
              <a:rPr lang="en-US" sz="2800" b="1" dirty="0" smtClean="0">
                <a:solidFill>
                  <a:prstClr val="black"/>
                </a:solidFill>
              </a:rPr>
              <a:t>.)</a:t>
            </a:r>
            <a:endParaRPr lang="en-US" sz="2800" b="1" dirty="0" smtClean="0">
              <a:latin typeface="+mj-lt"/>
            </a:endParaRPr>
          </a:p>
          <a:p>
            <a:pPr marL="0" indent="0">
              <a:buNone/>
            </a:pPr>
            <a:endParaRPr lang="en-US" dirty="0"/>
          </a:p>
          <a:p>
            <a:r>
              <a:rPr lang="en-US" b="1" dirty="0" smtClean="0"/>
              <a:t>Arbitrator found that agency violated the Statute and CBA by not providing the union with notice and an opportunity to bargain over an increase in workload.</a:t>
            </a:r>
          </a:p>
          <a:p>
            <a:pPr marL="0" indent="0">
              <a:buNone/>
            </a:pPr>
            <a:endParaRPr lang="en-US" dirty="0"/>
          </a:p>
          <a:p>
            <a:r>
              <a:rPr lang="en-US" b="1" dirty="0" smtClean="0">
                <a:solidFill>
                  <a:prstClr val="black"/>
                </a:solidFill>
              </a:rPr>
              <a:t>FLRA </a:t>
            </a:r>
            <a:r>
              <a:rPr lang="en-US" b="1" dirty="0">
                <a:solidFill>
                  <a:prstClr val="black"/>
                </a:solidFill>
              </a:rPr>
              <a:t>set aside the Statutory violation finding </a:t>
            </a:r>
            <a:r>
              <a:rPr lang="en-US" b="1" dirty="0" smtClean="0">
                <a:solidFill>
                  <a:prstClr val="black"/>
                </a:solidFill>
              </a:rPr>
              <a:t>because record did not show that the increase in workload was a change in a policy, practice, or procedure affecting unit employees’ conditions of employment.</a:t>
            </a:r>
          </a:p>
          <a:p>
            <a:pPr marL="0" indent="0">
              <a:buNone/>
            </a:pPr>
            <a:endParaRPr lang="en-US" b="1" dirty="0" smtClean="0"/>
          </a:p>
          <a:p>
            <a:r>
              <a:rPr lang="en-US" b="1" dirty="0" smtClean="0"/>
              <a:t>FLRA upheld contract violation and remedy that directed agency to bargain with the union. </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a:xfrm>
            <a:off x="457200" y="304800"/>
            <a:ext cx="8305800" cy="5638800"/>
          </a:xfrm>
        </p:spPr>
        <p:txBody>
          <a:bodyPr>
            <a:normAutofit fontScale="25000" lnSpcReduction="20000"/>
          </a:bodyPr>
          <a:lstStyle/>
          <a:p>
            <a:pPr lvl="0">
              <a:buClr>
                <a:srgbClr val="D16349"/>
              </a:buClr>
            </a:pPr>
            <a:r>
              <a:rPr lang="en-US" sz="11200" b="1" i="1" dirty="0" smtClean="0">
                <a:latin typeface="+mj-lt"/>
              </a:rPr>
              <a:t>NTEU, </a:t>
            </a:r>
            <a:r>
              <a:rPr lang="en-US" sz="11200" b="1" dirty="0" smtClean="0">
                <a:latin typeface="+mj-lt"/>
              </a:rPr>
              <a:t>66 FLRA 506 (2012), </a:t>
            </a:r>
            <a:r>
              <a:rPr lang="en-US" sz="11200" b="1" dirty="0">
                <a:solidFill>
                  <a:prstClr val="black"/>
                </a:solidFill>
                <a:latin typeface="+mj-lt"/>
              </a:rPr>
              <a:t>appeal filed, No. </a:t>
            </a:r>
            <a:r>
              <a:rPr lang="en-US" sz="11200" b="1" dirty="0" smtClean="0">
                <a:solidFill>
                  <a:prstClr val="black"/>
                </a:solidFill>
                <a:latin typeface="+mj-lt"/>
              </a:rPr>
              <a:t>12-1199 </a:t>
            </a:r>
            <a:r>
              <a:rPr lang="en-US" sz="11200" b="1" dirty="0">
                <a:solidFill>
                  <a:prstClr val="black"/>
                </a:solidFill>
                <a:latin typeface="+mj-lt"/>
              </a:rPr>
              <a:t>(D.C. Cir</a:t>
            </a:r>
            <a:r>
              <a:rPr lang="en-US" sz="11200" b="1" dirty="0" smtClean="0">
                <a:solidFill>
                  <a:prstClr val="black"/>
                </a:solidFill>
                <a:latin typeface="+mj-lt"/>
              </a:rPr>
              <a:t>.).</a:t>
            </a:r>
          </a:p>
          <a:p>
            <a:pPr marL="0" lvl="0" indent="0">
              <a:buClr>
                <a:srgbClr val="D16349"/>
              </a:buClr>
              <a:buNone/>
            </a:pPr>
            <a:endParaRPr lang="en-US" sz="3100" b="1" dirty="0" smtClean="0">
              <a:solidFill>
                <a:prstClr val="black"/>
              </a:solidFill>
              <a:latin typeface="+mj-lt"/>
            </a:endParaRPr>
          </a:p>
          <a:p>
            <a:pPr marL="0" lvl="0" indent="0">
              <a:buClr>
                <a:srgbClr val="D16349"/>
              </a:buClr>
              <a:buNone/>
            </a:pPr>
            <a:endParaRPr lang="en-US" sz="2800" b="1" dirty="0">
              <a:solidFill>
                <a:prstClr val="black"/>
              </a:solidFill>
            </a:endParaRPr>
          </a:p>
          <a:p>
            <a:pPr marL="0" marR="0">
              <a:lnSpc>
                <a:spcPct val="110000"/>
              </a:lnSpc>
              <a:spcBef>
                <a:spcPts val="0"/>
              </a:spcBef>
              <a:spcAft>
                <a:spcPts val="1000"/>
              </a:spcAft>
            </a:pPr>
            <a:r>
              <a:rPr lang="en-US" sz="8800" b="1" dirty="0"/>
              <a:t>Arbitrator found that </a:t>
            </a:r>
            <a:r>
              <a:rPr lang="en-US" sz="8800" b="1" dirty="0" smtClean="0"/>
              <a:t>IRS did not violate §7114(a)(2)(B) when it did not allow union representatives the opportunity to attend OPM background interviews of </a:t>
            </a:r>
            <a:r>
              <a:rPr lang="en-US" sz="8800" b="1" dirty="0" smtClean="0">
                <a:solidFill>
                  <a:prstClr val="black"/>
                </a:solidFill>
              </a:rPr>
              <a:t>new </a:t>
            </a:r>
            <a:r>
              <a:rPr lang="en-US" sz="8800" b="1" dirty="0">
                <a:solidFill>
                  <a:prstClr val="black"/>
                </a:solidFill>
              </a:rPr>
              <a:t>competitive and excepted service </a:t>
            </a:r>
            <a:r>
              <a:rPr lang="en-US" sz="8800" b="1" dirty="0" err="1" smtClean="0"/>
              <a:t>ees</a:t>
            </a:r>
            <a:r>
              <a:rPr lang="en-US" sz="8800" b="1" dirty="0" smtClean="0"/>
              <a:t>.</a:t>
            </a:r>
          </a:p>
          <a:p>
            <a:pPr marL="0" marR="0">
              <a:lnSpc>
                <a:spcPct val="115000"/>
              </a:lnSpc>
              <a:spcBef>
                <a:spcPts val="0"/>
              </a:spcBef>
              <a:spcAft>
                <a:spcPts val="1000"/>
              </a:spcAft>
            </a:pPr>
            <a:r>
              <a:rPr lang="en-US" sz="8800" b="1" dirty="0" smtClean="0">
                <a:ea typeface="Times New Roman"/>
                <a:cs typeface="Times New Roman"/>
              </a:rPr>
              <a:t>FLRA </a:t>
            </a:r>
            <a:r>
              <a:rPr lang="en-US" sz="8800" b="1" dirty="0">
                <a:ea typeface="Times New Roman"/>
                <a:cs typeface="Times New Roman"/>
              </a:rPr>
              <a:t>found that </a:t>
            </a:r>
            <a:r>
              <a:rPr lang="en-US" sz="8800" b="1" dirty="0" smtClean="0">
                <a:solidFill>
                  <a:prstClr val="black"/>
                </a:solidFill>
              </a:rPr>
              <a:t>when </a:t>
            </a:r>
            <a:r>
              <a:rPr lang="en-US" sz="8800" b="1" dirty="0">
                <a:solidFill>
                  <a:prstClr val="black"/>
                </a:solidFill>
              </a:rPr>
              <a:t>interviewing competitive service </a:t>
            </a:r>
            <a:r>
              <a:rPr lang="en-US" sz="8800" b="1" dirty="0" err="1" smtClean="0">
                <a:solidFill>
                  <a:prstClr val="black"/>
                </a:solidFill>
              </a:rPr>
              <a:t>ees</a:t>
            </a:r>
            <a:r>
              <a:rPr lang="en-US" sz="8800" b="1" dirty="0">
                <a:solidFill>
                  <a:prstClr val="black"/>
                </a:solidFill>
              </a:rPr>
              <a:t>, who are subject to OPM suitability determinations, investigators are legally independent and therefore NOT IRS </a:t>
            </a:r>
            <a:r>
              <a:rPr lang="en-US" sz="8800" b="1" dirty="0" smtClean="0">
                <a:solidFill>
                  <a:prstClr val="black"/>
                </a:solidFill>
              </a:rPr>
              <a:t>representatives.</a:t>
            </a:r>
          </a:p>
          <a:p>
            <a:pPr marL="0" marR="0">
              <a:lnSpc>
                <a:spcPct val="115000"/>
              </a:lnSpc>
              <a:spcBef>
                <a:spcPts val="0"/>
              </a:spcBef>
              <a:spcAft>
                <a:spcPts val="1000"/>
              </a:spcAft>
            </a:pPr>
            <a:r>
              <a:rPr lang="en-US" sz="8800" b="1" dirty="0">
                <a:solidFill>
                  <a:prstClr val="black"/>
                </a:solidFill>
              </a:rPr>
              <a:t>FLRA further found that when interviewing </a:t>
            </a:r>
            <a:r>
              <a:rPr lang="en-US" sz="8800" b="1" dirty="0" smtClean="0">
                <a:solidFill>
                  <a:prstClr val="black"/>
                </a:solidFill>
              </a:rPr>
              <a:t>excepted </a:t>
            </a:r>
            <a:r>
              <a:rPr lang="en-US" sz="8800" b="1" dirty="0">
                <a:solidFill>
                  <a:prstClr val="black"/>
                </a:solidFill>
              </a:rPr>
              <a:t>service </a:t>
            </a:r>
            <a:r>
              <a:rPr lang="en-US" sz="8800" b="1" dirty="0" err="1" smtClean="0">
                <a:solidFill>
                  <a:prstClr val="black"/>
                </a:solidFill>
              </a:rPr>
              <a:t>ees</a:t>
            </a:r>
            <a:r>
              <a:rPr lang="en-US" sz="8800" b="1" dirty="0" smtClean="0">
                <a:solidFill>
                  <a:prstClr val="black"/>
                </a:solidFill>
              </a:rPr>
              <a:t>, </a:t>
            </a:r>
            <a:r>
              <a:rPr lang="en-US" sz="8800" b="1" dirty="0">
                <a:solidFill>
                  <a:prstClr val="black"/>
                </a:solidFill>
              </a:rPr>
              <a:t>who are not subject to OPM suitability determinations, </a:t>
            </a:r>
            <a:r>
              <a:rPr lang="en-US" sz="8800" b="1" dirty="0">
                <a:solidFill>
                  <a:prstClr val="black"/>
                </a:solidFill>
                <a:ea typeface="Times New Roman"/>
                <a:cs typeface="Times New Roman"/>
              </a:rPr>
              <a:t> </a:t>
            </a:r>
            <a:r>
              <a:rPr lang="en-US" sz="8800" b="1" dirty="0">
                <a:solidFill>
                  <a:prstClr val="black"/>
                </a:solidFill>
              </a:rPr>
              <a:t>investigators are “acting under the [IRS’s] authority” and ARE IRS </a:t>
            </a:r>
            <a:r>
              <a:rPr lang="en-US" sz="8800" b="1" dirty="0" smtClean="0">
                <a:solidFill>
                  <a:prstClr val="black"/>
                </a:solidFill>
              </a:rPr>
              <a:t>representatives.</a:t>
            </a:r>
          </a:p>
          <a:p>
            <a:pPr marL="0" marR="0">
              <a:lnSpc>
                <a:spcPct val="115000"/>
              </a:lnSpc>
              <a:spcBef>
                <a:spcPts val="0"/>
              </a:spcBef>
              <a:spcAft>
                <a:spcPts val="1000"/>
              </a:spcAft>
            </a:pPr>
            <a:r>
              <a:rPr lang="en-US" sz="8800" b="1" dirty="0" smtClean="0">
                <a:solidFill>
                  <a:prstClr val="black"/>
                </a:solidFill>
              </a:rPr>
              <a:t>Thus IRS violated </a:t>
            </a:r>
            <a:r>
              <a:rPr lang="en-US" sz="8800" b="1" dirty="0">
                <a:solidFill>
                  <a:prstClr val="black"/>
                </a:solidFill>
              </a:rPr>
              <a:t>§7114(a)(2)(B) </a:t>
            </a:r>
            <a:r>
              <a:rPr lang="en-US" sz="8800" b="1" dirty="0" smtClean="0">
                <a:solidFill>
                  <a:prstClr val="black"/>
                </a:solidFill>
              </a:rPr>
              <a:t>when it</a:t>
            </a:r>
            <a:r>
              <a:rPr lang="en-US" sz="8800" b="1" dirty="0" smtClean="0"/>
              <a:t> </a:t>
            </a:r>
            <a:r>
              <a:rPr lang="en-US" sz="8800" b="1" dirty="0"/>
              <a:t>denied union </a:t>
            </a:r>
            <a:r>
              <a:rPr lang="en-US" sz="8800" b="1" dirty="0" smtClean="0"/>
              <a:t>representatives </a:t>
            </a:r>
            <a:r>
              <a:rPr lang="en-US" sz="8800" b="1" dirty="0"/>
              <a:t>the opportunity to be represented at the interviews of the </a:t>
            </a:r>
            <a:r>
              <a:rPr lang="en-US" sz="8800" b="1" dirty="0" smtClean="0"/>
              <a:t>excepted </a:t>
            </a:r>
            <a:r>
              <a:rPr lang="en-US" sz="8800" b="1" dirty="0"/>
              <a:t>service </a:t>
            </a:r>
            <a:r>
              <a:rPr lang="en-US" sz="8800" b="1" dirty="0" err="1" smtClean="0"/>
              <a:t>ees</a:t>
            </a:r>
            <a:r>
              <a:rPr lang="en-US" sz="8800" b="1" dirty="0"/>
              <a:t>.</a:t>
            </a:r>
          </a:p>
          <a:p>
            <a:pPr marL="0" marR="0">
              <a:lnSpc>
                <a:spcPct val="115000"/>
              </a:lnSpc>
              <a:spcBef>
                <a:spcPts val="0"/>
              </a:spcBef>
              <a:spcAft>
                <a:spcPts val="1000"/>
              </a:spcAft>
            </a:pPr>
            <a:endParaRPr lang="en-US" sz="8800" b="1" dirty="0" smtClean="0">
              <a:solidFill>
                <a:prstClr val="black"/>
              </a:solidFill>
            </a:endParaRPr>
          </a:p>
          <a:p>
            <a:pPr marL="393192" lvl="1" indent="0">
              <a:spcBef>
                <a:spcPts val="324"/>
              </a:spcBef>
              <a:buClr>
                <a:srgbClr val="629DD1"/>
              </a:buClr>
              <a:buSzTx/>
              <a:buNone/>
            </a:pPr>
            <a:r>
              <a:rPr lang="en-US" sz="8000" dirty="0" smtClean="0">
                <a:solidFill>
                  <a:prstClr val="black"/>
                </a:solidFill>
              </a:rPr>
              <a:t>.</a:t>
            </a:r>
            <a:endParaRPr lang="en-US" sz="8000" dirty="0">
              <a:solidFill>
                <a:prstClr val="black"/>
              </a:solidFill>
            </a:endParaRPr>
          </a:p>
          <a:p>
            <a:pPr marL="0" marR="0">
              <a:lnSpc>
                <a:spcPct val="115000"/>
              </a:lnSpc>
              <a:spcBef>
                <a:spcPts val="0"/>
              </a:spcBef>
              <a:spcAft>
                <a:spcPts val="1000"/>
              </a:spcAft>
            </a:pPr>
            <a:endParaRPr lang="en-US" sz="2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a:xfrm>
            <a:off x="609600" y="457200"/>
            <a:ext cx="7696200" cy="5516563"/>
          </a:xfrm>
        </p:spPr>
        <p:txBody>
          <a:bodyPr>
            <a:normAutofit/>
          </a:bodyPr>
          <a:lstStyle/>
          <a:p>
            <a:r>
              <a:rPr lang="en-US" b="1" i="1" dirty="0" smtClean="0">
                <a:latin typeface="+mj-lt"/>
              </a:rPr>
              <a:t>DHS, Customs and Border Prot., </a:t>
            </a:r>
            <a:r>
              <a:rPr lang="en-US" b="1" dirty="0" smtClean="0">
                <a:latin typeface="+mj-lt"/>
              </a:rPr>
              <a:t>66 FLRA 892(2012).</a:t>
            </a:r>
          </a:p>
          <a:p>
            <a:pPr>
              <a:buNone/>
            </a:pPr>
            <a:endParaRPr lang="en-US" sz="1400" b="1" dirty="0"/>
          </a:p>
          <a:p>
            <a:pPr>
              <a:spcBef>
                <a:spcPts val="600"/>
              </a:spcBef>
            </a:pPr>
            <a:r>
              <a:rPr lang="en-US" sz="2400" b="1" dirty="0" smtClean="0">
                <a:latin typeface="+mj-lt"/>
              </a:rPr>
              <a:t>FLRA found that Union proposal to extend CBA’s procedural protections concerning </a:t>
            </a:r>
            <a:r>
              <a:rPr lang="en-US" sz="2400" b="1" i="1" dirty="0" smtClean="0">
                <a:latin typeface="+mj-lt"/>
              </a:rPr>
              <a:t>Weingarten</a:t>
            </a:r>
            <a:r>
              <a:rPr lang="en-US" sz="2400" b="1" dirty="0" smtClean="0">
                <a:latin typeface="+mj-lt"/>
              </a:rPr>
              <a:t> interviews to DHS-OIG investigations was negotiable.</a:t>
            </a:r>
          </a:p>
          <a:p>
            <a:pPr marL="0" indent="0">
              <a:spcBef>
                <a:spcPts val="600"/>
              </a:spcBef>
              <a:buNone/>
            </a:pPr>
            <a:r>
              <a:rPr lang="en-US" sz="200" b="1" dirty="0" smtClean="0">
                <a:latin typeface="+mj-lt"/>
              </a:rPr>
              <a:t> </a:t>
            </a:r>
            <a:endParaRPr lang="en-US" sz="200" b="1" dirty="0">
              <a:latin typeface="+mj-lt"/>
            </a:endParaRPr>
          </a:p>
          <a:p>
            <a:pPr>
              <a:spcBef>
                <a:spcPts val="600"/>
              </a:spcBef>
            </a:pPr>
            <a:r>
              <a:rPr lang="en-US" sz="2400" b="1" dirty="0" smtClean="0">
                <a:latin typeface="+mj-lt"/>
              </a:rPr>
              <a:t>FLRA respectfully disagrees with </a:t>
            </a:r>
            <a:r>
              <a:rPr lang="en-US" sz="2400" b="1" i="1" dirty="0" smtClean="0">
                <a:latin typeface="+mj-lt"/>
              </a:rPr>
              <a:t>NRC v. FLRA</a:t>
            </a:r>
            <a:r>
              <a:rPr lang="en-US" sz="2400" b="1" dirty="0" smtClean="0">
                <a:latin typeface="+mj-lt"/>
              </a:rPr>
              <a:t>, 25 F.3d 229 (4</a:t>
            </a:r>
            <a:r>
              <a:rPr lang="en-US" sz="2400" b="1" baseline="30000" dirty="0" smtClean="0">
                <a:latin typeface="+mj-lt"/>
              </a:rPr>
              <a:t>th</a:t>
            </a:r>
            <a:r>
              <a:rPr lang="en-US" sz="2400" b="1" dirty="0" smtClean="0">
                <a:latin typeface="+mj-lt"/>
              </a:rPr>
              <a:t> Cir. 1994) (</a:t>
            </a:r>
            <a:r>
              <a:rPr lang="en-US" sz="2400" b="1" i="1" dirty="0" smtClean="0">
                <a:latin typeface="+mj-lt"/>
              </a:rPr>
              <a:t>NRC</a:t>
            </a:r>
            <a:r>
              <a:rPr lang="en-US" sz="2400" b="1" dirty="0" smtClean="0">
                <a:latin typeface="+mj-lt"/>
              </a:rPr>
              <a:t>) which found no duty to bargain over any OIG investigative procedures. Instead, FLRA will assess whether proposal is contrary to specific terms of the IG Act.</a:t>
            </a:r>
          </a:p>
          <a:p>
            <a:pPr marL="0" indent="0">
              <a:spcBef>
                <a:spcPts val="600"/>
              </a:spcBef>
              <a:buNone/>
            </a:pPr>
            <a:endParaRPr lang="en-US" sz="100" b="1" dirty="0" smtClean="0">
              <a:latin typeface="+mj-lt"/>
            </a:endParaRPr>
          </a:p>
          <a:p>
            <a:pPr>
              <a:spcBef>
                <a:spcPts val="600"/>
              </a:spcBef>
            </a:pPr>
            <a:r>
              <a:rPr lang="en-US" sz="2400" b="1" dirty="0" smtClean="0">
                <a:latin typeface="+mj-lt"/>
              </a:rPr>
              <a:t>Agency did not meet its regulatory burden to demonstrate that proposal was contrary to the IG Act.</a:t>
            </a:r>
            <a:endParaRPr lang="en-US" sz="2400" b="1"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a:xfrm>
            <a:off x="609600" y="381000"/>
            <a:ext cx="7543800" cy="5516563"/>
          </a:xfrm>
        </p:spPr>
        <p:txBody>
          <a:bodyPr>
            <a:normAutofit fontScale="85000" lnSpcReduction="20000"/>
          </a:bodyPr>
          <a:lstStyle/>
          <a:p>
            <a:pPr marL="0" marR="0">
              <a:lnSpc>
                <a:spcPct val="110000"/>
              </a:lnSpc>
              <a:spcBef>
                <a:spcPts val="0"/>
              </a:spcBef>
              <a:spcAft>
                <a:spcPts val="1000"/>
              </a:spcAft>
            </a:pPr>
            <a:r>
              <a:rPr lang="en-US" sz="3300" b="1" i="1" dirty="0">
                <a:latin typeface="+mj-lt"/>
                <a:ea typeface="Calibri"/>
                <a:cs typeface="Times New Roman"/>
              </a:rPr>
              <a:t>U.S. DOJ, Fed. Bureau of Prisons, Fed. Corr. </a:t>
            </a:r>
            <a:r>
              <a:rPr lang="en-US" sz="3300" b="1" i="1" dirty="0" smtClean="0">
                <a:latin typeface="+mj-lt"/>
                <a:ea typeface="Calibri"/>
                <a:cs typeface="Times New Roman"/>
              </a:rPr>
              <a:t>   Complex</a:t>
            </a:r>
            <a:r>
              <a:rPr lang="en-US" sz="3300" b="1" i="1" dirty="0">
                <a:latin typeface="+mj-lt"/>
                <a:ea typeface="Calibri"/>
                <a:cs typeface="Times New Roman"/>
              </a:rPr>
              <a:t>, Tucson, </a:t>
            </a:r>
            <a:r>
              <a:rPr lang="en-US" sz="3300" b="1" i="1" dirty="0" smtClean="0">
                <a:latin typeface="+mj-lt"/>
                <a:ea typeface="Calibri"/>
                <a:cs typeface="Times New Roman"/>
              </a:rPr>
              <a:t>Ariz., 66 FLRA 517 (2012).</a:t>
            </a:r>
          </a:p>
          <a:p>
            <a:pPr marL="0" marR="0" indent="0">
              <a:lnSpc>
                <a:spcPct val="110000"/>
              </a:lnSpc>
              <a:spcBef>
                <a:spcPts val="0"/>
              </a:spcBef>
              <a:spcAft>
                <a:spcPts val="1000"/>
              </a:spcAft>
              <a:buNone/>
            </a:pPr>
            <a:endParaRPr lang="en-US" sz="1200" b="1" i="1" dirty="0" smtClean="0">
              <a:latin typeface="+mj-lt"/>
              <a:ea typeface="Calibri"/>
              <a:cs typeface="Times New Roman"/>
            </a:endParaRPr>
          </a:p>
          <a:p>
            <a:pPr marL="0" marR="0">
              <a:lnSpc>
                <a:spcPct val="110000"/>
              </a:lnSpc>
              <a:spcBef>
                <a:spcPts val="0"/>
              </a:spcBef>
              <a:spcAft>
                <a:spcPts val="1000"/>
              </a:spcAft>
            </a:pPr>
            <a:r>
              <a:rPr lang="en-US" sz="2800" b="1" dirty="0" smtClean="0">
                <a:ea typeface="Calibri"/>
                <a:cs typeface="Times New Roman"/>
              </a:rPr>
              <a:t>Arbitrator found that agency violated CBA by failing to          deduct union members’ dental allotments from their pay and ordered agency to reimburse union for missed payments.</a:t>
            </a:r>
          </a:p>
          <a:p>
            <a:pPr marL="0" marR="0">
              <a:lnSpc>
                <a:spcPct val="110000"/>
              </a:lnSpc>
              <a:spcBef>
                <a:spcPts val="0"/>
              </a:spcBef>
              <a:spcAft>
                <a:spcPts val="1000"/>
              </a:spcAft>
            </a:pPr>
            <a:r>
              <a:rPr lang="en-US" sz="2800" b="1" dirty="0" smtClean="0">
                <a:ea typeface="Calibri"/>
                <a:cs typeface="Times New Roman"/>
              </a:rPr>
              <a:t>Agency appealed arguing the reimbursement remedy violated sovereign immunity doctrine.</a:t>
            </a:r>
          </a:p>
          <a:p>
            <a:pPr marL="0" marR="0">
              <a:lnSpc>
                <a:spcPct val="110000"/>
              </a:lnSpc>
              <a:spcBef>
                <a:spcPts val="0"/>
              </a:spcBef>
              <a:spcAft>
                <a:spcPts val="1000"/>
              </a:spcAft>
            </a:pPr>
            <a:r>
              <a:rPr lang="en-US" sz="2800" b="1" dirty="0" smtClean="0">
                <a:ea typeface="Calibri"/>
                <a:cs typeface="Times New Roman"/>
              </a:rPr>
              <a:t>FLRA found remedy was an equitable monetary award which is not barred by sovereign immunity.</a:t>
            </a:r>
          </a:p>
          <a:p>
            <a:pPr marL="0" marR="0">
              <a:lnSpc>
                <a:spcPct val="110000"/>
              </a:lnSpc>
              <a:spcBef>
                <a:spcPts val="0"/>
              </a:spcBef>
              <a:spcAft>
                <a:spcPts val="1000"/>
              </a:spcAft>
            </a:pPr>
            <a:r>
              <a:rPr lang="en-US" sz="2800" b="1" dirty="0" smtClean="0">
                <a:ea typeface="Calibri"/>
                <a:cs typeface="Times New Roman"/>
              </a:rPr>
              <a:t>Alternatively, sovereign immunity doesn’t apply because the remedy concerns employee funds (payroll allotments) not agency funds. </a:t>
            </a:r>
          </a:p>
          <a:p>
            <a:pPr marL="0" marR="0">
              <a:lnSpc>
                <a:spcPct val="110000"/>
              </a:lnSpc>
              <a:spcBef>
                <a:spcPts val="0"/>
              </a:spcBef>
              <a:spcAft>
                <a:spcPts val="1000"/>
              </a:spcAft>
            </a:pPr>
            <a:endParaRPr lang="en-US" sz="2800" b="1" dirty="0">
              <a:ea typeface="Calibri"/>
              <a:cs typeface="Times New Roman"/>
            </a:endParaRPr>
          </a:p>
          <a:p>
            <a:endParaRPr lang="en-US"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a:xfrm>
            <a:off x="533400" y="457200"/>
            <a:ext cx="8229600" cy="5334000"/>
          </a:xfrm>
        </p:spPr>
        <p:txBody>
          <a:bodyPr>
            <a:normAutofit/>
          </a:bodyPr>
          <a:lstStyle/>
          <a:p>
            <a:r>
              <a:rPr lang="en-US" sz="2800" b="1" i="1" dirty="0">
                <a:latin typeface="+mj-lt"/>
                <a:ea typeface="+mj-ea"/>
                <a:cs typeface="+mj-cs"/>
              </a:rPr>
              <a:t>Dep’t of the Treasury, IRS Atlanta</a:t>
            </a:r>
            <a:r>
              <a:rPr lang="en-US" sz="2800" b="1" dirty="0">
                <a:latin typeface="+mj-lt"/>
                <a:ea typeface="+mj-ea"/>
                <a:cs typeface="+mj-cs"/>
              </a:rPr>
              <a:t>, 66 FLRA 295 (2011) (Chairman Pope dissenting in part</a:t>
            </a:r>
            <a:r>
              <a:rPr lang="en-US" sz="2800" b="1" dirty="0" smtClean="0">
                <a:latin typeface="+mj-lt"/>
                <a:ea typeface="+mj-ea"/>
                <a:cs typeface="+mj-cs"/>
              </a:rPr>
              <a:t>).</a:t>
            </a:r>
          </a:p>
          <a:p>
            <a:pPr marL="0" indent="0">
              <a:buNone/>
            </a:pPr>
            <a:endParaRPr lang="en-US" sz="1600" b="1" dirty="0">
              <a:latin typeface="+mj-lt"/>
              <a:ea typeface="+mj-ea"/>
              <a:cs typeface="+mj-cs"/>
            </a:endParaRPr>
          </a:p>
          <a:p>
            <a:pPr lvl="0"/>
            <a:r>
              <a:rPr lang="en-US" sz="2400" b="1" dirty="0">
                <a:solidFill>
                  <a:prstClr val="black"/>
                </a:solidFill>
              </a:rPr>
              <a:t>Arbitrator held that Agency violated Statute and </a:t>
            </a:r>
            <a:r>
              <a:rPr lang="en-US" sz="2400" b="1" dirty="0" smtClean="0">
                <a:solidFill>
                  <a:prstClr val="black"/>
                </a:solidFill>
              </a:rPr>
              <a:t>CBA </a:t>
            </a:r>
            <a:r>
              <a:rPr lang="en-US" sz="2400" b="1" dirty="0">
                <a:solidFill>
                  <a:prstClr val="black"/>
                </a:solidFill>
              </a:rPr>
              <a:t>when it discontinued inviting Union to weekly team meetings.  Ordered SQA and posting</a:t>
            </a:r>
            <a:r>
              <a:rPr lang="en-US" sz="2400" dirty="0" smtClean="0">
                <a:solidFill>
                  <a:prstClr val="black"/>
                </a:solidFill>
                <a:latin typeface="Lucida Sans Unicode"/>
              </a:rPr>
              <a:t>.</a:t>
            </a:r>
            <a:endParaRPr lang="en-US" sz="2400" dirty="0">
              <a:solidFill>
                <a:prstClr val="black"/>
              </a:solidFill>
              <a:latin typeface="Lucida Sans Unicode"/>
            </a:endParaRPr>
          </a:p>
          <a:p>
            <a:r>
              <a:rPr lang="en-US" sz="2400" b="1" dirty="0"/>
              <a:t>Agency excepted only to remedy on essence, exceeds authority, and contrary to law grounds.</a:t>
            </a:r>
          </a:p>
          <a:p>
            <a:pPr marL="274320" lvl="1" indent="-274320">
              <a:spcBef>
                <a:spcPts val="580"/>
              </a:spcBef>
              <a:buClr>
                <a:schemeClr val="accent1"/>
              </a:buClr>
            </a:pPr>
            <a:r>
              <a:rPr lang="en-US" b="1" dirty="0" smtClean="0">
                <a:ea typeface="+mj-ea"/>
                <a:cs typeface="+mj-cs"/>
              </a:rPr>
              <a:t>FLRA </a:t>
            </a:r>
            <a:r>
              <a:rPr lang="en-US" b="1" dirty="0"/>
              <a:t>dismissed under § </a:t>
            </a:r>
            <a:r>
              <a:rPr lang="en-US" b="1" dirty="0" smtClean="0"/>
              <a:t>2429.5. “…no </a:t>
            </a:r>
            <a:r>
              <a:rPr lang="en-US" b="1" dirty="0"/>
              <a:t>indication that the Agency ever argued to the Arbitrator … that a status quo ante remedy would fail to draw its essence from the agreement, exceed the Arbitrator’s authority, or be contrary to law.”</a:t>
            </a:r>
          </a:p>
          <a:p>
            <a:endParaRPr lang="en-US" sz="2400" b="1" dirty="0">
              <a:latin typeface="+mj-lt"/>
            </a:endParaRPr>
          </a:p>
          <a:p>
            <a:endParaRPr lang="en-US" sz="2400"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a:xfrm>
            <a:off x="533400" y="533400"/>
            <a:ext cx="8229600" cy="5334000"/>
          </a:xfrm>
        </p:spPr>
        <p:txBody>
          <a:bodyPr>
            <a:normAutofit/>
          </a:bodyPr>
          <a:lstStyle/>
          <a:p>
            <a:r>
              <a:rPr lang="en-US" sz="2800" b="1" i="1" dirty="0" smtClean="0"/>
              <a:t>AFGE </a:t>
            </a:r>
            <a:r>
              <a:rPr lang="en-US" sz="2800" b="1" i="1" dirty="0"/>
              <a:t>Local 1164</a:t>
            </a:r>
            <a:r>
              <a:rPr lang="en-US" sz="2800" b="1" dirty="0"/>
              <a:t>, 66 FLRA 74 (2011</a:t>
            </a:r>
            <a:r>
              <a:rPr lang="en-US" sz="2800" b="1" dirty="0" smtClean="0"/>
              <a:t>).</a:t>
            </a:r>
          </a:p>
          <a:p>
            <a:pPr marL="0" indent="0">
              <a:buNone/>
            </a:pPr>
            <a:endParaRPr lang="en-US" sz="2400" b="1" dirty="0"/>
          </a:p>
          <a:p>
            <a:r>
              <a:rPr lang="en-US" sz="2400" b="1" dirty="0"/>
              <a:t>Arbitrator </a:t>
            </a:r>
            <a:r>
              <a:rPr lang="en-US" sz="2400" b="1" dirty="0" smtClean="0"/>
              <a:t>upheld Agency’s reprimand of Union </a:t>
            </a:r>
            <a:r>
              <a:rPr lang="en-US" sz="2400" b="1" dirty="0"/>
              <a:t>official who </a:t>
            </a:r>
            <a:r>
              <a:rPr lang="en-US" sz="2400" b="1" dirty="0" smtClean="0"/>
              <a:t>attached to a grievance unsanitized Privacy Act-covered documents.</a:t>
            </a:r>
          </a:p>
          <a:p>
            <a:r>
              <a:rPr lang="en-US" sz="2400" b="1" dirty="0" smtClean="0">
                <a:latin typeface="+mj-lt"/>
              </a:rPr>
              <a:t>Union filed exceptions arguing award violates the Statute.</a:t>
            </a:r>
          </a:p>
          <a:p>
            <a:r>
              <a:rPr lang="en-US" sz="2400" b="1" dirty="0" smtClean="0">
                <a:latin typeface="+mj-lt"/>
              </a:rPr>
              <a:t>FLRA denies exceptions. Arbitrator properly found that Union official’s disclosure of the documents violated the Privacy Act.</a:t>
            </a:r>
          </a:p>
          <a:p>
            <a:r>
              <a:rPr lang="en-US" sz="2400" b="1" dirty="0" smtClean="0">
                <a:latin typeface="+mj-lt"/>
              </a:rPr>
              <a:t>Because Union official made an unlawful Privacy Act disclosure, his conduct exceeds the bounds of protected activity.</a:t>
            </a:r>
          </a:p>
          <a:p>
            <a:pPr>
              <a:buNone/>
            </a:pPr>
            <a:endParaRPr lang="en-US" sz="2400" b="1" dirty="0">
              <a:latin typeface="+mj-lt"/>
            </a:endParaRPr>
          </a:p>
          <a:p>
            <a:endParaRPr lang="en-US" sz="2400" b="1" dirty="0" smtClean="0">
              <a:latin typeface="+mj-lt"/>
            </a:endParaRPr>
          </a:p>
          <a:p>
            <a:endParaRPr lang="en-US" sz="2400"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sz="quarter" idx="4294967295"/>
          </p:nvPr>
        </p:nvSpPr>
        <p:spPr>
          <a:xfrm>
            <a:off x="685800" y="533400"/>
            <a:ext cx="8077200" cy="4724400"/>
          </a:xfrm>
        </p:spPr>
        <p:txBody>
          <a:bodyPr>
            <a:normAutofit fontScale="25000" lnSpcReduction="20000"/>
          </a:bodyPr>
          <a:lstStyle/>
          <a:p>
            <a:pPr>
              <a:lnSpc>
                <a:spcPct val="90000"/>
              </a:lnSpc>
            </a:pPr>
            <a:r>
              <a:rPr lang="en-US" sz="9600" b="1" i="1" dirty="0" smtClean="0">
                <a:latin typeface="+mj-lt"/>
              </a:rPr>
              <a:t>NAIL v. FLRA, </a:t>
            </a:r>
            <a:r>
              <a:rPr lang="en-US" sz="9600" b="1" dirty="0" smtClean="0">
                <a:latin typeface="+mj-lt"/>
              </a:rPr>
              <a:t>680 F.3d 839 (D.C. Cir. 2012), aff’g, 65 FLRA 1052(2011).</a:t>
            </a:r>
          </a:p>
          <a:p>
            <a:pPr marL="0" indent="0">
              <a:lnSpc>
                <a:spcPct val="90000"/>
              </a:lnSpc>
              <a:buNone/>
            </a:pPr>
            <a:endParaRPr lang="en-US" sz="9600" b="1" dirty="0">
              <a:latin typeface="+mj-lt"/>
            </a:endParaRPr>
          </a:p>
          <a:p>
            <a:pPr>
              <a:lnSpc>
                <a:spcPct val="90000"/>
              </a:lnSpc>
            </a:pPr>
            <a:endParaRPr lang="en-US" sz="2400" b="1" dirty="0"/>
          </a:p>
          <a:p>
            <a:pPr>
              <a:lnSpc>
                <a:spcPct val="90000"/>
              </a:lnSpc>
            </a:pPr>
            <a:r>
              <a:rPr lang="en-US" sz="9600" b="1" dirty="0" smtClean="0">
                <a:latin typeface="+mj-lt"/>
              </a:rPr>
              <a:t>Navy negotiated an agreement with its two unions regarding the allocation of parking spaces at the facility. Under the agreement, the employees represented by the two unions received priority over tenant employees working at the facility.</a:t>
            </a:r>
          </a:p>
          <a:p>
            <a:pPr marL="0" indent="0">
              <a:lnSpc>
                <a:spcPct val="90000"/>
              </a:lnSpc>
              <a:buNone/>
            </a:pPr>
            <a:endParaRPr lang="en-US" sz="9600" b="1" dirty="0" smtClean="0">
              <a:latin typeface="+mj-lt"/>
            </a:endParaRPr>
          </a:p>
          <a:p>
            <a:pPr>
              <a:lnSpc>
                <a:spcPct val="90000"/>
              </a:lnSpc>
            </a:pPr>
            <a:r>
              <a:rPr lang="en-US" sz="9600" b="1" dirty="0" smtClean="0">
                <a:latin typeface="+mj-lt"/>
              </a:rPr>
              <a:t>When Navy discovered that agreement would result in certain tenant employees who were represented by a third union that was not a party to the agreement having no on-site parking, it decided not to implement the agreement. </a:t>
            </a:r>
          </a:p>
          <a:p>
            <a:pPr>
              <a:lnSpc>
                <a:spcPct val="90000"/>
              </a:lnSpc>
            </a:pPr>
            <a:endParaRPr lang="en-US" sz="9600" b="1" dirty="0" smtClean="0">
              <a:latin typeface="+mj-lt"/>
            </a:endParaRPr>
          </a:p>
          <a:p>
            <a:pPr>
              <a:lnSpc>
                <a:spcPct val="90000"/>
              </a:lnSpc>
            </a:pPr>
            <a:r>
              <a:rPr lang="en-US" sz="9600" b="1" dirty="0" smtClean="0">
                <a:latin typeface="+mj-lt"/>
              </a:rPr>
              <a:t>No ULP because agreement defined the parking privileges of employees in another bargaining unit and was thus contrary to law.</a:t>
            </a:r>
          </a:p>
          <a:p>
            <a:pPr>
              <a:lnSpc>
                <a:spcPct val="90000"/>
              </a:lnSpc>
            </a:pPr>
            <a:endParaRPr lang="en-US" b="1" dirty="0" smtClean="0">
              <a:latin typeface="+mj-lt"/>
            </a:endParaRPr>
          </a:p>
          <a:p>
            <a:pPr>
              <a:lnSpc>
                <a:spcPct val="90000"/>
              </a:lnSpc>
            </a:pPr>
            <a:endParaRPr lang="en-US" b="1" dirty="0" smtClean="0">
              <a:latin typeface="+mj-lt"/>
            </a:endParaRPr>
          </a:p>
          <a:p>
            <a:pPr>
              <a:lnSpc>
                <a:spcPct val="90000"/>
              </a:lnSpc>
            </a:pPr>
            <a:endParaRPr lang="en-US" b="1" dirty="0"/>
          </a:p>
          <a:p>
            <a:pPr>
              <a:lnSpc>
                <a:spcPct val="90000"/>
              </a:lnSpc>
            </a:pP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sz="quarter" idx="4294967295"/>
          </p:nvPr>
        </p:nvSpPr>
        <p:spPr>
          <a:xfrm>
            <a:off x="685800" y="533400"/>
            <a:ext cx="8077200" cy="4724400"/>
          </a:xfrm>
        </p:spPr>
        <p:txBody>
          <a:bodyPr>
            <a:normAutofit lnSpcReduction="10000"/>
          </a:bodyPr>
          <a:lstStyle/>
          <a:p>
            <a:pPr>
              <a:lnSpc>
                <a:spcPct val="90000"/>
              </a:lnSpc>
            </a:pPr>
            <a:r>
              <a:rPr lang="en-US" sz="3000" b="1" i="1" dirty="0" smtClean="0">
                <a:latin typeface="+mj-lt"/>
              </a:rPr>
              <a:t>Soc. Sec. Adm., </a:t>
            </a:r>
            <a:r>
              <a:rPr lang="en-US" sz="3000" b="1" i="1" dirty="0" err="1" smtClean="0">
                <a:latin typeface="+mj-lt"/>
              </a:rPr>
              <a:t>ODAR</a:t>
            </a:r>
            <a:r>
              <a:rPr lang="en-US" sz="3000" b="1" dirty="0" smtClean="0">
                <a:latin typeface="+mj-lt"/>
              </a:rPr>
              <a:t>, 66 FLRA 787(2012).</a:t>
            </a:r>
            <a:endParaRPr lang="en-US" sz="3000" b="1" dirty="0">
              <a:latin typeface="+mj-lt"/>
            </a:endParaRPr>
          </a:p>
          <a:p>
            <a:pPr>
              <a:lnSpc>
                <a:spcPct val="90000"/>
              </a:lnSpc>
            </a:pPr>
            <a:endParaRPr lang="en-US" sz="2400" b="1" dirty="0"/>
          </a:p>
          <a:p>
            <a:pPr>
              <a:lnSpc>
                <a:spcPct val="90000"/>
              </a:lnSpc>
            </a:pPr>
            <a:r>
              <a:rPr lang="en-US" b="1" dirty="0" smtClean="0">
                <a:latin typeface="+mj-lt"/>
              </a:rPr>
              <a:t>Agency attorney handling arbitration case for agency negotiated a settlement of the grievance with the Union.</a:t>
            </a:r>
          </a:p>
          <a:p>
            <a:pPr marL="0" indent="0">
              <a:lnSpc>
                <a:spcPct val="90000"/>
              </a:lnSpc>
              <a:buNone/>
            </a:pPr>
            <a:endParaRPr lang="en-US" b="1" dirty="0" smtClean="0">
              <a:latin typeface="+mj-lt"/>
            </a:endParaRPr>
          </a:p>
          <a:p>
            <a:pPr>
              <a:lnSpc>
                <a:spcPct val="90000"/>
              </a:lnSpc>
            </a:pPr>
            <a:r>
              <a:rPr lang="en-US" b="1" dirty="0" smtClean="0">
                <a:latin typeface="+mj-lt"/>
              </a:rPr>
              <a:t>Agency later refused to sign and implement the grievance settlement claiming its attorney lacked authority to settle the case.</a:t>
            </a:r>
          </a:p>
          <a:p>
            <a:pPr marL="0" indent="0">
              <a:lnSpc>
                <a:spcPct val="90000"/>
              </a:lnSpc>
              <a:buNone/>
            </a:pPr>
            <a:endParaRPr lang="en-US" b="1" dirty="0" smtClean="0">
              <a:latin typeface="+mj-lt"/>
            </a:endParaRPr>
          </a:p>
          <a:p>
            <a:pPr>
              <a:lnSpc>
                <a:spcPct val="90000"/>
              </a:lnSpc>
            </a:pPr>
            <a:r>
              <a:rPr lang="en-US" b="1" dirty="0" smtClean="0">
                <a:latin typeface="+mj-lt"/>
              </a:rPr>
              <a:t>No ULP because Agency attorney did not have actual or apparent authority to settle the case.</a:t>
            </a:r>
          </a:p>
          <a:p>
            <a:pPr marL="0" indent="0">
              <a:lnSpc>
                <a:spcPct val="90000"/>
              </a:lnSpc>
              <a:buNone/>
            </a:pPr>
            <a:endParaRPr lang="en-US" b="1" dirty="0" smtClean="0">
              <a:latin typeface="+mj-lt"/>
            </a:endParaRPr>
          </a:p>
          <a:p>
            <a:pPr>
              <a:lnSpc>
                <a:spcPct val="90000"/>
              </a:lnSpc>
            </a:pPr>
            <a:endParaRPr lang="en-US" b="1" dirty="0"/>
          </a:p>
          <a:p>
            <a:pPr>
              <a:lnSpc>
                <a:spcPct val="90000"/>
              </a:lnSpc>
            </a:pPr>
            <a:endParaRPr lang="en-US" sz="2400" dirty="0"/>
          </a:p>
        </p:txBody>
      </p:sp>
    </p:spTree>
    <p:extLst>
      <p:ext uri="{BB962C8B-B14F-4D97-AF65-F5344CB8AC3E}">
        <p14:creationId xmlns:p14="http://schemas.microsoft.com/office/powerpoint/2010/main" val="2152224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sz="quarter" idx="4294967295"/>
          </p:nvPr>
        </p:nvSpPr>
        <p:spPr>
          <a:xfrm>
            <a:off x="457200" y="457200"/>
            <a:ext cx="8229600" cy="5516563"/>
          </a:xfrm>
        </p:spPr>
        <p:txBody>
          <a:bodyPr>
            <a:normAutofit lnSpcReduction="10000"/>
          </a:bodyPr>
          <a:lstStyle/>
          <a:p>
            <a:r>
              <a:rPr lang="en-US" sz="2800" b="1" i="1" dirty="0" smtClean="0">
                <a:latin typeface="+mj-lt"/>
              </a:rPr>
              <a:t>FDIC, SF Region, </a:t>
            </a:r>
            <a:r>
              <a:rPr lang="en-US" sz="2800" b="1" dirty="0" smtClean="0">
                <a:latin typeface="+mj-lt"/>
              </a:rPr>
              <a:t>65 FLRA 102 (2010)(Chairman Pope concurring in part).</a:t>
            </a:r>
          </a:p>
          <a:p>
            <a:endParaRPr lang="en-US" b="1" dirty="0" smtClean="0">
              <a:latin typeface="+mj-lt"/>
            </a:endParaRPr>
          </a:p>
          <a:p>
            <a:r>
              <a:rPr lang="en-US" b="1" i="1" dirty="0" smtClean="0">
                <a:latin typeface="+mj-lt"/>
              </a:rPr>
              <a:t>BEP</a:t>
            </a:r>
            <a:r>
              <a:rPr lang="en-US" b="1" dirty="0" smtClean="0">
                <a:latin typeface="+mj-lt"/>
              </a:rPr>
              <a:t>, 53 FLRA 146  reconstruction requirement for arbitration remedies eliminated. </a:t>
            </a:r>
          </a:p>
          <a:p>
            <a:endParaRPr lang="en-US" b="1" dirty="0" smtClean="0">
              <a:latin typeface="+mj-lt"/>
            </a:endParaRPr>
          </a:p>
          <a:p>
            <a:r>
              <a:rPr lang="en-US" b="1" dirty="0" smtClean="0">
                <a:latin typeface="+mj-lt"/>
              </a:rPr>
              <a:t>Arbitrators have broad discretion to fashion remedies for meritorious grievances and the Statute gives deference to arbitrator’s choice of remedies.</a:t>
            </a:r>
          </a:p>
          <a:p>
            <a:endParaRPr lang="en-US" b="1" dirty="0" smtClean="0">
              <a:latin typeface="+mj-lt"/>
            </a:endParaRPr>
          </a:p>
          <a:p>
            <a:r>
              <a:rPr lang="en-US" b="1" dirty="0" smtClean="0">
                <a:latin typeface="+mj-lt"/>
              </a:rPr>
              <a:t>Standard is whether arbitrator’s award is reasonably related to the contract violation and the harm being remedied.</a:t>
            </a:r>
          </a:p>
          <a:p>
            <a:endParaRPr lang="en-US" b="1" dirty="0" smtClean="0">
              <a:latin typeface="+mj-lt"/>
            </a:endParaRPr>
          </a:p>
          <a:p>
            <a:endParaRPr lang="en-US" b="1" dirty="0" smtClean="0">
              <a:latin typeface="+mj-lt"/>
            </a:endParaRPr>
          </a:p>
          <a:p>
            <a:pPr lvl="1">
              <a:buNone/>
            </a:pPr>
            <a:endParaRPr lang="en-US" sz="1600" b="1" dirty="0" smtClean="0"/>
          </a:p>
          <a:p>
            <a:pPr lvl="1">
              <a:buNone/>
            </a:pPr>
            <a:endParaRPr lang="en-US" sz="2400" b="1" dirty="0"/>
          </a:p>
        </p:txBody>
      </p:sp>
    </p:spTree>
    <p:extLst>
      <p:ext uri="{BB962C8B-B14F-4D97-AF65-F5344CB8AC3E}">
        <p14:creationId xmlns:p14="http://schemas.microsoft.com/office/powerpoint/2010/main" val="308573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4294967295"/>
          </p:nvPr>
        </p:nvSpPr>
        <p:spPr>
          <a:xfrm>
            <a:off x="381000" y="381000"/>
            <a:ext cx="8305800" cy="5592763"/>
          </a:xfrm>
        </p:spPr>
        <p:txBody>
          <a:bodyPr>
            <a:normAutofit/>
          </a:bodyPr>
          <a:lstStyle/>
          <a:p>
            <a:r>
              <a:rPr lang="en-US" sz="2800" b="1" i="1" dirty="0" smtClean="0">
                <a:latin typeface="+mj-lt"/>
              </a:rPr>
              <a:t>EPA, </a:t>
            </a:r>
            <a:r>
              <a:rPr lang="en-US" sz="2800" b="1" dirty="0" smtClean="0">
                <a:latin typeface="+mj-lt"/>
              </a:rPr>
              <a:t>65 </a:t>
            </a:r>
            <a:r>
              <a:rPr lang="en-US" sz="2800" b="1" dirty="0">
                <a:latin typeface="+mj-lt"/>
              </a:rPr>
              <a:t>FLRA </a:t>
            </a:r>
            <a:r>
              <a:rPr lang="en-US" sz="2800" b="1" dirty="0" smtClean="0">
                <a:latin typeface="+mj-lt"/>
              </a:rPr>
              <a:t>113(2010)(Member Beck concurring). </a:t>
            </a:r>
          </a:p>
          <a:p>
            <a:endParaRPr lang="en-US" b="1" dirty="0" smtClean="0">
              <a:latin typeface="+mj-lt"/>
            </a:endParaRPr>
          </a:p>
          <a:p>
            <a:r>
              <a:rPr lang="en-US" b="1" dirty="0" smtClean="0">
                <a:latin typeface="+mj-lt"/>
              </a:rPr>
              <a:t>Excessive interference standard eliminated for arbitration review of awards enforcing appropriate arrangements provisions. </a:t>
            </a:r>
          </a:p>
          <a:p>
            <a:endParaRPr lang="en-US" b="1" dirty="0" smtClean="0">
              <a:latin typeface="+mj-lt"/>
            </a:endParaRPr>
          </a:p>
          <a:p>
            <a:r>
              <a:rPr lang="en-US" b="1" dirty="0" smtClean="0">
                <a:latin typeface="+mj-lt"/>
              </a:rPr>
              <a:t>Awards now will be evaluated under the abrogation (waiver) standard set forth in </a:t>
            </a:r>
            <a:r>
              <a:rPr lang="en-US" b="1" i="1" dirty="0" smtClean="0">
                <a:latin typeface="+mj-lt"/>
              </a:rPr>
              <a:t>Customs Service</a:t>
            </a:r>
            <a:r>
              <a:rPr lang="en-US" b="1" dirty="0" smtClean="0">
                <a:latin typeface="+mj-lt"/>
              </a:rPr>
              <a:t>, 37 FLRA 309 (1990). </a:t>
            </a:r>
          </a:p>
          <a:p>
            <a:pPr marL="0" indent="0">
              <a:buNone/>
            </a:pPr>
            <a:endParaRPr lang="en-US" b="1" dirty="0" smtClean="0">
              <a:latin typeface="+mj-lt"/>
            </a:endParaRPr>
          </a:p>
          <a:p>
            <a:endParaRPr lang="en-US" b="1" dirty="0" smtClean="0">
              <a:latin typeface="+mj-lt"/>
            </a:endParaRPr>
          </a:p>
          <a:p>
            <a:pPr lvl="1">
              <a:buFontTx/>
              <a:buChar char="•"/>
            </a:pPr>
            <a:endParaRPr lang="en-US" dirty="0"/>
          </a:p>
        </p:txBody>
      </p:sp>
    </p:spTree>
    <p:extLst>
      <p:ext uri="{BB962C8B-B14F-4D97-AF65-F5344CB8AC3E}">
        <p14:creationId xmlns:p14="http://schemas.microsoft.com/office/powerpoint/2010/main" val="2638254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Rectangle 6"/>
          <p:cNvSpPr>
            <a:spLocks noGrp="1" noChangeArrowheads="1"/>
          </p:cNvSpPr>
          <p:nvPr>
            <p:ph type="body" idx="4294967295"/>
          </p:nvPr>
        </p:nvSpPr>
        <p:spPr>
          <a:xfrm>
            <a:off x="228600" y="304800"/>
            <a:ext cx="8686800" cy="4678363"/>
          </a:xfrm>
        </p:spPr>
        <p:txBody>
          <a:bodyPr>
            <a:normAutofit lnSpcReduction="10000"/>
          </a:bodyPr>
          <a:lstStyle/>
          <a:p>
            <a:r>
              <a:rPr lang="en-US" sz="3200" b="1" i="1" dirty="0" smtClean="0">
                <a:latin typeface="+mj-lt"/>
              </a:rPr>
              <a:t>Bureau of Public Debt, </a:t>
            </a:r>
            <a:r>
              <a:rPr lang="en-US" sz="3200" b="1" dirty="0" smtClean="0">
                <a:latin typeface="+mj-lt"/>
              </a:rPr>
              <a:t>65 </a:t>
            </a:r>
            <a:r>
              <a:rPr lang="en-US" sz="3200" b="1" dirty="0">
                <a:latin typeface="+mj-lt"/>
              </a:rPr>
              <a:t>FLRA </a:t>
            </a:r>
            <a:r>
              <a:rPr lang="en-US" sz="3200" b="1" dirty="0" smtClean="0">
                <a:latin typeface="+mj-lt"/>
              </a:rPr>
              <a:t>509 (2011)(Member Beck dissenting). </a:t>
            </a:r>
          </a:p>
          <a:p>
            <a:endParaRPr lang="en-US" sz="2800" b="1" dirty="0" smtClean="0">
              <a:latin typeface="+mj-lt"/>
            </a:endParaRPr>
          </a:p>
          <a:p>
            <a:r>
              <a:rPr lang="en-US" sz="2800" b="1" dirty="0" smtClean="0">
                <a:latin typeface="+mj-lt"/>
              </a:rPr>
              <a:t>Abrogation standard will applied on review of agency head disapprovals of appropriate arrangements provisions.</a:t>
            </a:r>
          </a:p>
          <a:p>
            <a:endParaRPr lang="en-US" sz="2800" b="1" dirty="0" smtClean="0">
              <a:latin typeface="+mj-lt"/>
            </a:endParaRPr>
          </a:p>
          <a:p>
            <a:r>
              <a:rPr lang="en-US" sz="2800" b="1" dirty="0" smtClean="0">
                <a:latin typeface="+mj-lt"/>
              </a:rPr>
              <a:t>Excessive interference test continues to apply in negotiability cases involving proposals that have not yet been agreed to.</a:t>
            </a:r>
          </a:p>
          <a:p>
            <a:endParaRPr lang="en-US" sz="2800" b="1" dirty="0" smtClean="0">
              <a:latin typeface="+mj-lt"/>
            </a:endParaRPr>
          </a:p>
          <a:p>
            <a:endParaRPr lang="en-US" sz="2800" b="1" dirty="0" smtClean="0">
              <a:latin typeface="+mj-lt"/>
            </a:endParaRPr>
          </a:p>
          <a:p>
            <a:pPr>
              <a:buNone/>
            </a:pPr>
            <a:endParaRPr lang="en-US" sz="2800" b="1" dirty="0" smtClean="0">
              <a:latin typeface="+mj-lt"/>
            </a:endParaRPr>
          </a:p>
          <a:p>
            <a:endParaRPr lang="en-US" sz="1600" b="1" dirty="0"/>
          </a:p>
          <a:p>
            <a:endParaRPr lang="en-US" dirty="0"/>
          </a:p>
        </p:txBody>
      </p:sp>
    </p:spTree>
    <p:extLst>
      <p:ext uri="{BB962C8B-B14F-4D97-AF65-F5344CB8AC3E}">
        <p14:creationId xmlns:p14="http://schemas.microsoft.com/office/powerpoint/2010/main" val="4030380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4294967295"/>
          </p:nvPr>
        </p:nvSpPr>
        <p:spPr>
          <a:xfrm>
            <a:off x="381000" y="685801"/>
            <a:ext cx="8382000" cy="5334000"/>
          </a:xfrm>
        </p:spPr>
        <p:txBody>
          <a:bodyPr>
            <a:normAutofit/>
          </a:bodyPr>
          <a:lstStyle/>
          <a:p>
            <a:r>
              <a:rPr lang="en-US" sz="2800" b="1" dirty="0" smtClean="0">
                <a:latin typeface="+mj-lt"/>
              </a:rPr>
              <a:t>Provisions at issue in </a:t>
            </a:r>
            <a:r>
              <a:rPr lang="en-US" sz="2800" b="1" i="1" dirty="0" smtClean="0">
                <a:latin typeface="+mj-lt"/>
              </a:rPr>
              <a:t>Public Debt, </a:t>
            </a:r>
            <a:r>
              <a:rPr lang="en-US" sz="2800" b="1" dirty="0" smtClean="0">
                <a:latin typeface="+mj-lt"/>
              </a:rPr>
              <a:t>65 FLRA 509.</a:t>
            </a:r>
          </a:p>
          <a:p>
            <a:pPr>
              <a:buNone/>
            </a:pPr>
            <a:endParaRPr lang="en-US" b="1" dirty="0" smtClean="0">
              <a:latin typeface="+mj-lt"/>
            </a:endParaRPr>
          </a:p>
          <a:p>
            <a:r>
              <a:rPr lang="en-US" sz="2800" b="1" dirty="0" smtClean="0">
                <a:latin typeface="+mj-lt"/>
              </a:rPr>
              <a:t>Performance expectations must be communicated in writing to employees on details before they can be held accountable.</a:t>
            </a:r>
          </a:p>
          <a:p>
            <a:endParaRPr lang="en-US" sz="2800" b="1" dirty="0" smtClean="0">
              <a:latin typeface="+mj-lt"/>
            </a:endParaRPr>
          </a:p>
          <a:p>
            <a:r>
              <a:rPr lang="en-US" sz="2800" b="1" dirty="0" smtClean="0">
                <a:latin typeface="+mj-lt"/>
              </a:rPr>
              <a:t>In cases of suspected leave abuse, agency must first counsel the employee before issuing a leave restriction letter.</a:t>
            </a:r>
          </a:p>
          <a:p>
            <a:endParaRPr lang="en-US" sz="2400" b="1" dirty="0" smtClean="0">
              <a:latin typeface="+mj-lt"/>
            </a:endParaRPr>
          </a:p>
          <a:p>
            <a:pPr>
              <a:buNone/>
            </a:pPr>
            <a:endParaRPr lang="en-US" sz="2400" b="1" dirty="0">
              <a:latin typeface="+mj-lt"/>
            </a:endParaRPr>
          </a:p>
          <a:p>
            <a:pPr>
              <a:buFontTx/>
              <a:buNone/>
            </a:pPr>
            <a:endParaRPr lang="en-US" sz="1600" b="1" dirty="0"/>
          </a:p>
          <a:p>
            <a:pPr lvl="1">
              <a:buFontTx/>
              <a:buChar char="•"/>
            </a:pPr>
            <a:endParaRPr lang="en-US" sz="2400" b="1" dirty="0" smtClean="0"/>
          </a:p>
          <a:p>
            <a:pPr lvl="1">
              <a:buNone/>
            </a:pPr>
            <a:endParaRPr lang="en-US" sz="2400" dirty="0"/>
          </a:p>
          <a:p>
            <a:endParaRPr lang="en-US" dirty="0"/>
          </a:p>
        </p:txBody>
      </p:sp>
    </p:spTree>
    <p:extLst>
      <p:ext uri="{BB962C8B-B14F-4D97-AF65-F5344CB8AC3E}">
        <p14:creationId xmlns:p14="http://schemas.microsoft.com/office/powerpoint/2010/main" val="588536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sz="quarter" idx="4294967295"/>
          </p:nvPr>
        </p:nvSpPr>
        <p:spPr>
          <a:xfrm>
            <a:off x="457200" y="457200"/>
            <a:ext cx="8229600" cy="5257800"/>
          </a:xfrm>
        </p:spPr>
        <p:txBody>
          <a:bodyPr>
            <a:normAutofit fontScale="25000" lnSpcReduction="20000"/>
          </a:bodyPr>
          <a:lstStyle/>
          <a:p>
            <a:r>
              <a:rPr lang="en-US" sz="11200" b="1" i="1" dirty="0">
                <a:latin typeface="+mj-lt"/>
              </a:rPr>
              <a:t>U.S. Dept. of the Air Force v. </a:t>
            </a:r>
            <a:r>
              <a:rPr lang="en-US" sz="11200" b="1" i="1" dirty="0" smtClean="0">
                <a:latin typeface="+mj-lt"/>
              </a:rPr>
              <a:t>FLRA</a:t>
            </a:r>
            <a:r>
              <a:rPr lang="en-US" sz="11200" b="1" dirty="0" smtClean="0">
                <a:latin typeface="+mj-lt"/>
              </a:rPr>
              <a:t>, </a:t>
            </a:r>
            <a:r>
              <a:rPr lang="en-US" sz="11200" b="1" dirty="0">
                <a:latin typeface="+mj-lt"/>
              </a:rPr>
              <a:t>680 F.3d </a:t>
            </a:r>
            <a:r>
              <a:rPr lang="en-US" sz="11200" b="1" dirty="0" smtClean="0">
                <a:latin typeface="+mj-lt"/>
              </a:rPr>
              <a:t>826 (D.C. Cir. 2012), aff’g, 65 FLRA 911 (2011).</a:t>
            </a:r>
          </a:p>
          <a:p>
            <a:r>
              <a:rPr lang="en-US" sz="8000" b="1" dirty="0" smtClean="0"/>
              <a:t>RIF Proposals at issue:</a:t>
            </a:r>
          </a:p>
          <a:p>
            <a:pPr marL="0" indent="0">
              <a:buNone/>
            </a:pPr>
            <a:endParaRPr lang="en-US" sz="8000" dirty="0"/>
          </a:p>
          <a:p>
            <a:pPr marL="0" indent="0">
              <a:buNone/>
            </a:pPr>
            <a:r>
              <a:rPr lang="en-US" sz="8000" b="1" dirty="0" smtClean="0"/>
              <a:t>A. If agency determines a CS unit employee will be displaced by RIF and a VRA  unit employee with less seniority occupies a similar position, agency will convert VRA position to a term appointment that expires before RIF effective date. </a:t>
            </a:r>
          </a:p>
          <a:p>
            <a:pPr marL="0" indent="0">
              <a:buNone/>
            </a:pPr>
            <a:endParaRPr lang="en-US" dirty="0"/>
          </a:p>
          <a:p>
            <a:pPr marL="0" indent="0">
              <a:buNone/>
            </a:pPr>
            <a:r>
              <a:rPr lang="en-US" sz="8000" b="1" dirty="0" smtClean="0"/>
              <a:t>B. Agency will only fill new positions with VRA appointees if position would not be affected by the RIF.</a:t>
            </a:r>
          </a:p>
          <a:p>
            <a:pPr marL="0" indent="0">
              <a:buNone/>
            </a:pPr>
            <a:endParaRPr lang="en-US" dirty="0"/>
          </a:p>
          <a:p>
            <a:r>
              <a:rPr lang="en-US" sz="8000" b="1" dirty="0" smtClean="0"/>
              <a:t>Proposal A is negotiable because it does not restrict agency’s right to conduct a RIF, or limit the agency’s discretion to decided which positions to cut. Proposal only took effect after agency had made its RIF determinations. </a:t>
            </a:r>
          </a:p>
          <a:p>
            <a:endParaRPr lang="en-US" dirty="0"/>
          </a:p>
          <a:p>
            <a:r>
              <a:rPr lang="en-US" sz="8000" b="1" dirty="0" smtClean="0"/>
              <a:t>Proposal B is a negotiable  appropriate arrangement because it does not excessively interfere with management’s right.</a:t>
            </a:r>
          </a:p>
          <a:p>
            <a:endParaRPr lang="en-US" sz="8000" b="1" dirty="0" smtClean="0"/>
          </a:p>
          <a:p>
            <a:endParaRPr lang="en-US" b="1" dirty="0" smtClean="0"/>
          </a:p>
          <a:p>
            <a:pPr lvl="1">
              <a:buNone/>
            </a:pPr>
            <a:endParaRPr lang="en-US" sz="1600" b="1" dirty="0" smtClean="0"/>
          </a:p>
          <a:p>
            <a:pPr lvl="1">
              <a:buNone/>
            </a:pPr>
            <a:endParaRPr lang="en-US" sz="2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Rectangle 6"/>
          <p:cNvSpPr>
            <a:spLocks noGrp="1" noChangeArrowheads="1"/>
          </p:cNvSpPr>
          <p:nvPr>
            <p:ph type="body" idx="4294967295"/>
          </p:nvPr>
        </p:nvSpPr>
        <p:spPr>
          <a:xfrm>
            <a:off x="228600" y="304800"/>
            <a:ext cx="8686800" cy="5562600"/>
          </a:xfrm>
        </p:spPr>
        <p:txBody>
          <a:bodyPr>
            <a:normAutofit fontScale="92500" lnSpcReduction="20000"/>
          </a:bodyPr>
          <a:lstStyle/>
          <a:p>
            <a:r>
              <a:rPr lang="en-US" sz="3200" b="1" i="1" dirty="0" smtClean="0">
                <a:latin typeface="+mj-lt"/>
              </a:rPr>
              <a:t>AFGE Local 3928, </a:t>
            </a:r>
            <a:r>
              <a:rPr lang="en-US" sz="3200" b="1" dirty="0" smtClean="0">
                <a:latin typeface="+mj-lt"/>
              </a:rPr>
              <a:t>66 </a:t>
            </a:r>
            <a:r>
              <a:rPr lang="en-US" sz="3200" b="1" dirty="0">
                <a:latin typeface="+mj-lt"/>
              </a:rPr>
              <a:t>FLRA </a:t>
            </a:r>
            <a:r>
              <a:rPr lang="en-US" sz="3200" b="1" dirty="0" smtClean="0">
                <a:latin typeface="+mj-lt"/>
              </a:rPr>
              <a:t>175 (2011)(Member Beck dissenting). </a:t>
            </a:r>
          </a:p>
          <a:p>
            <a:endParaRPr lang="en-US" sz="2800" b="1" dirty="0" smtClean="0">
              <a:latin typeface="+mj-lt"/>
            </a:endParaRPr>
          </a:p>
          <a:p>
            <a:r>
              <a:rPr lang="en-US" sz="2800" b="1" dirty="0" smtClean="0">
                <a:latin typeface="+mj-lt"/>
              </a:rPr>
              <a:t>Agency employees are organized into teams consisting of 1 supervisor and 8-10 employees. A division consists of several teams and has 40-50 employees.  Agency decided to realign and announced employees would select seating assignments only from the seats assigned to the their team.</a:t>
            </a:r>
          </a:p>
          <a:p>
            <a:r>
              <a:rPr lang="en-US" sz="2800" b="1" dirty="0" smtClean="0">
                <a:latin typeface="+mj-lt"/>
              </a:rPr>
              <a:t>Union proposed that employees select seating according to their seniority within their assigned division rather than assigned team.</a:t>
            </a:r>
          </a:p>
          <a:p>
            <a:r>
              <a:rPr lang="en-US" sz="2800" b="1" dirty="0" smtClean="0">
                <a:latin typeface="+mj-lt"/>
              </a:rPr>
              <a:t>Agency did not demonstrate how locating employees by teams is directly and integrally related to its mission or how proposal affects it right to determine its administrative and functional structure.</a:t>
            </a:r>
          </a:p>
          <a:p>
            <a:endParaRPr lang="en-US" sz="2800" b="1" dirty="0" smtClean="0">
              <a:latin typeface="+mj-lt"/>
            </a:endParaRPr>
          </a:p>
          <a:p>
            <a:endParaRPr lang="en-US" sz="2800" b="1" dirty="0" smtClean="0">
              <a:latin typeface="+mj-lt"/>
            </a:endParaRPr>
          </a:p>
          <a:p>
            <a:endParaRPr lang="en-US" sz="2800" b="1" dirty="0" smtClean="0">
              <a:latin typeface="+mj-lt"/>
            </a:endParaRPr>
          </a:p>
          <a:p>
            <a:endParaRPr lang="en-US" sz="2800" b="1" dirty="0" smtClean="0">
              <a:latin typeface="+mj-lt"/>
            </a:endParaRPr>
          </a:p>
          <a:p>
            <a:endParaRPr lang="en-US" sz="2800" b="1" dirty="0" smtClean="0">
              <a:latin typeface="+mj-lt"/>
            </a:endParaRPr>
          </a:p>
          <a:p>
            <a:pPr>
              <a:buNone/>
            </a:pPr>
            <a:endParaRPr lang="en-US" sz="2800" b="1" dirty="0" smtClean="0">
              <a:latin typeface="+mj-lt"/>
            </a:endParaRPr>
          </a:p>
          <a:p>
            <a:endParaRPr lang="en-US" sz="1600" b="1" dirty="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RA Theme1">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FLRA Case Law Update.IRS.Aug 2010</Template>
  <TotalTime>5378</TotalTime>
  <Words>1740</Words>
  <Application>Microsoft Office PowerPoint</Application>
  <PresentationFormat>On-screen Show (4:3)</PresentationFormat>
  <Paragraphs>156</Paragraphs>
  <Slides>19</Slides>
  <Notes>0</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FLRA Theme1</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FLRA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PSutto@flra.gov</dc:creator>
  <cp:lastModifiedBy>Clark, Julia</cp:lastModifiedBy>
  <cp:revision>352</cp:revision>
  <cp:lastPrinted>2012-09-25T19:20:29Z</cp:lastPrinted>
  <dcterms:created xsi:type="dcterms:W3CDTF">2009-06-17T15:49:29Z</dcterms:created>
  <dcterms:modified xsi:type="dcterms:W3CDTF">2012-09-25T20:10:40Z</dcterms:modified>
</cp:coreProperties>
</file>