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375" r:id="rId3"/>
    <p:sldId id="359" r:id="rId4"/>
    <p:sldId id="360" r:id="rId5"/>
    <p:sldId id="361" r:id="rId6"/>
    <p:sldId id="362" r:id="rId7"/>
    <p:sldId id="363" r:id="rId8"/>
    <p:sldId id="364" r:id="rId9"/>
    <p:sldId id="366" r:id="rId10"/>
    <p:sldId id="367" r:id="rId11"/>
    <p:sldId id="365" r:id="rId12"/>
    <p:sldId id="368" r:id="rId13"/>
    <p:sldId id="369" r:id="rId14"/>
    <p:sldId id="371" r:id="rId15"/>
    <p:sldId id="374" r:id="rId16"/>
    <p:sldId id="373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CCECFF"/>
    <a:srgbClr val="CCFFCC"/>
    <a:srgbClr val="99FFCC"/>
    <a:srgbClr val="CCFF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0" autoAdjust="0"/>
    <p:restoredTop sz="94605" autoAdjust="0"/>
  </p:normalViewPr>
  <p:slideViewPr>
    <p:cSldViewPr>
      <p:cViewPr>
        <p:scale>
          <a:sx n="66" d="100"/>
          <a:sy n="66" d="100"/>
        </p:scale>
        <p:origin x="-1526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fld id="{B476A895-245E-4860-95C8-4165BB9A57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i="0"/>
            </a:lvl1pPr>
          </a:lstStyle>
          <a:p>
            <a:endParaRPr lang="en-US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i="0"/>
            </a:lvl1pPr>
          </a:lstStyle>
          <a:p>
            <a:fld id="{F36D6375-FF2D-4ACE-8A09-A52E8177915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4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6475B-A028-43C4-AF30-BBD3F9064EA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7387B-2774-4797-A854-D471A19DC04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5F03-5CE1-43B9-9ABB-145629BCC39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2AF07-548A-40AD-AAB5-1727FB33C66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2" y="4416427"/>
            <a:ext cx="5140960" cy="41830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44D2DA-460E-48F6-A057-B4BB63A74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DEA9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D4708573-3DE6-4A88-8F13-14496FAFA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903A097-86F8-4306-8D29-4C4CE6D6F5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R_title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093B-14DE-4D38-96E1-4B22562C6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0B0D-5500-4125-99C4-A7BBE1CB2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8BD1-D8FD-4C2C-BFC4-719D0B5F1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621F-588E-4FE4-B6AC-B55A6EE4D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BCBE-0A3D-4A00-ADB3-679D1946B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4CFA-EAB8-4F95-862E-D9EF0D69C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CEBA-AB60-4DEA-A668-CA1A66F8C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609600" cy="609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FDED8B7-7997-4AC2-85F0-FDAC3C8D4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F5A2-0B57-4B2D-A055-853FEA4C8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7CCB-80F3-4246-A674-80B9ECE57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B82D-62FE-4B81-A4EC-7A6D0EEB8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684A6F8-E1F0-4A03-8D54-3936510DF9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FLRA_OG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0"/>
            <a:ext cx="2212125" cy="5270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08658C3C-616A-4F41-8604-C9F201AF6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DE156838-6068-4349-8EF8-A6783CBFC2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EE25B239-8C7E-489A-B07B-A2255247C6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2EBE722-CB5B-4B41-8558-A291041A7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BE30473-AED2-45D4-91C0-17A82250BE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C7EC05C7-C435-4195-A73E-F00D0AA67E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FLRA_OG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" y="6096000"/>
            <a:ext cx="2212125" cy="527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60667B-9C03-4D9D-95FB-716B9CDFC9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sutton@flra.gov" TargetMode="External"/><Relationship Id="rId2" Type="http://schemas.openxmlformats.org/officeDocument/2006/relationships/hyperlink" Target="http://www.flr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ra.gov/authority_decisions" TargetMode="External"/><Relationship Id="rId2" Type="http://schemas.openxmlformats.org/officeDocument/2006/relationships/hyperlink" Target="http://www.flra.gov/webfm_send/6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ra.gov/OGC_guide_li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ra.gov/eFil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16488" y="53467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</a:rPr>
              <a:t>		</a:t>
            </a:r>
            <a:endParaRPr lang="en-US" b="1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17525" y="304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0" dirty="0">
                <a:latin typeface="+mj-lt"/>
              </a:rPr>
              <a:t>Federal Labor Relations Authority </a:t>
            </a:r>
          </a:p>
          <a:p>
            <a:endParaRPr lang="en-US" sz="3200" b="1" i="0" dirty="0">
              <a:latin typeface="+mj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8288" y="1219200"/>
            <a:ext cx="868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/>
              <a:t>Successfully Processing Your Unfair Labor Practice Charge</a:t>
            </a:r>
            <a:endParaRPr lang="en-US" sz="3200" dirty="0" smtClean="0"/>
          </a:p>
          <a:p>
            <a:endParaRPr lang="en-US" sz="2800" b="1" i="0" dirty="0" smtClean="0">
              <a:latin typeface="+mj-lt"/>
            </a:endParaRPr>
          </a:p>
          <a:p>
            <a:r>
              <a:rPr lang="en-US" sz="2800" b="1" dirty="0" smtClean="0">
                <a:latin typeface="+mn-lt"/>
              </a:rPr>
              <a:t>49</a:t>
            </a:r>
            <a:r>
              <a:rPr lang="en-US" sz="2800" b="1" baseline="30000" dirty="0" smtClean="0">
                <a:latin typeface="+mn-lt"/>
              </a:rPr>
              <a:t>th</a:t>
            </a:r>
            <a:r>
              <a:rPr lang="en-US" sz="2800" b="1" dirty="0" smtClean="0">
                <a:latin typeface="+mn-lt"/>
              </a:rPr>
              <a:t> NFFE National Convention</a:t>
            </a:r>
          </a:p>
          <a:p>
            <a:r>
              <a:rPr lang="en-US" sz="2800" b="1" dirty="0" smtClean="0">
                <a:latin typeface="+mn-lt"/>
              </a:rPr>
              <a:t>October 2, 2012</a:t>
            </a:r>
          </a:p>
          <a:p>
            <a:r>
              <a:rPr lang="en-US" sz="2800" b="1" dirty="0" smtClean="0">
                <a:latin typeface="+mn-lt"/>
              </a:rPr>
              <a:t>Portland, Oregon</a:t>
            </a:r>
          </a:p>
          <a:p>
            <a:endParaRPr lang="en-US" sz="2800" b="1" i="0" dirty="0" smtClean="0">
              <a:latin typeface="+mj-lt"/>
            </a:endParaRPr>
          </a:p>
          <a:p>
            <a:endParaRPr lang="en-US" sz="2800" b="1" i="0" dirty="0" smtClean="0">
              <a:latin typeface="+mj-lt"/>
            </a:endParaRPr>
          </a:p>
          <a:p>
            <a:endParaRPr lang="en-US" sz="2800" b="1" i="0" dirty="0" smtClean="0">
              <a:latin typeface="+mj-lt"/>
            </a:endParaRPr>
          </a:p>
          <a:p>
            <a:r>
              <a:rPr lang="en-US" sz="2400" b="1" i="0" dirty="0" smtClean="0">
                <a:latin typeface="+mj-lt"/>
              </a:rPr>
              <a:t>Peter A. Sutton, Regional Director</a:t>
            </a:r>
            <a:endParaRPr lang="en-US" sz="2400" b="1" i="0" dirty="0" smtClean="0">
              <a:latin typeface="+mj-lt"/>
            </a:endParaRPr>
          </a:p>
          <a:p>
            <a:r>
              <a:rPr lang="en-US" sz="2400" b="1" i="0" dirty="0" smtClean="0">
                <a:latin typeface="+mj-lt"/>
              </a:rPr>
              <a:t>FLRA Chicago Region</a:t>
            </a:r>
            <a:endParaRPr lang="en-US" sz="2400" b="1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437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Effective ULP Investigations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Goal is to resolve case in 120 days.</a:t>
            </a:r>
          </a:p>
          <a:p>
            <a:r>
              <a:rPr lang="en-US" sz="3600" dirty="0" smtClean="0"/>
              <a:t>Be prepared to go forward with your evidence.</a:t>
            </a:r>
          </a:p>
          <a:p>
            <a:r>
              <a:rPr lang="en-US" sz="3600" dirty="0" smtClean="0"/>
              <a:t>Know the necessary factual elements .</a:t>
            </a:r>
          </a:p>
          <a:p>
            <a:r>
              <a:rPr lang="en-US" sz="3600" dirty="0" smtClean="0"/>
              <a:t>Organize your evidence and have witnesses available.</a:t>
            </a:r>
          </a:p>
          <a:p>
            <a:r>
              <a:rPr lang="en-US" sz="3600" dirty="0" smtClean="0"/>
              <a:t>Present the full story.</a:t>
            </a:r>
          </a:p>
          <a:p>
            <a:r>
              <a:rPr lang="en-US" sz="3600" dirty="0" smtClean="0"/>
              <a:t>Consider what would resolve case.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48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Disposition of ULP Charges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cs typeface="Times New Roman" pitchFamily="18" charset="0"/>
              </a:rPr>
              <a:t>ULP charges may be withdrawn or resolved by the parties at anytime during the process.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cs typeface="Times New Roman" pitchFamily="18" charset="0"/>
              </a:rPr>
              <a:t>After investigation, the Regional </a:t>
            </a:r>
            <a:r>
              <a:rPr lang="en-US" sz="2800" dirty="0">
                <a:cs typeface="Times New Roman" pitchFamily="18" charset="0"/>
              </a:rPr>
              <a:t>Director decides </a:t>
            </a:r>
            <a:r>
              <a:rPr lang="en-US" sz="2800" dirty="0" smtClean="0">
                <a:cs typeface="Times New Roman" pitchFamily="18" charset="0"/>
              </a:rPr>
              <a:t>based on evidence and law whether charge has merit.</a:t>
            </a:r>
            <a:endParaRPr lang="en-US" sz="2800" dirty="0"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cs typeface="Times New Roman" pitchFamily="18" charset="0"/>
              </a:rPr>
              <a:t>If </a:t>
            </a:r>
            <a:r>
              <a:rPr lang="en-US" sz="2800" dirty="0" smtClean="0">
                <a:cs typeface="Times New Roman" pitchFamily="18" charset="0"/>
              </a:rPr>
              <a:t>Regional Director finds merit to charge, Region will </a:t>
            </a:r>
            <a:r>
              <a:rPr lang="en-US" sz="2800" dirty="0">
                <a:cs typeface="Times New Roman" pitchFamily="18" charset="0"/>
              </a:rPr>
              <a:t>issue a complaint absent settlement.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cs typeface="Times New Roman" pitchFamily="18" charset="0"/>
              </a:rPr>
              <a:t>If </a:t>
            </a:r>
            <a:r>
              <a:rPr lang="en-US" sz="2800" dirty="0" smtClean="0">
                <a:cs typeface="Times New Roman" pitchFamily="18" charset="0"/>
              </a:rPr>
              <a:t>Regional Director finds no basis to prosecute, charging party is notified and given option to withdraw charge or receive dismissal letter with right of appeal.</a:t>
            </a:r>
            <a:endParaRPr lang="en-US" sz="28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Purpose of ULP </a:t>
            </a:r>
            <a:r>
              <a:rPr lang="en-US" sz="4400" dirty="0">
                <a:solidFill>
                  <a:schemeClr val="tx1"/>
                </a:solidFill>
              </a:rPr>
              <a:t>Remedies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77200" cy="4800600"/>
          </a:xfrm>
        </p:spPr>
        <p:txBody>
          <a:bodyPr>
            <a:normAutofit/>
          </a:bodyPr>
          <a:lstStyle/>
          <a:p>
            <a:r>
              <a:rPr lang="en-US" sz="3600" dirty="0"/>
              <a:t>Attempt to recreate the pre-ULP conditions.</a:t>
            </a:r>
          </a:p>
          <a:p>
            <a:r>
              <a:rPr lang="en-US" sz="3600" dirty="0" smtClean="0"/>
              <a:t>Avoid future unfair labor practices.</a:t>
            </a:r>
          </a:p>
          <a:p>
            <a:r>
              <a:rPr lang="en-US" sz="3600" dirty="0" smtClean="0"/>
              <a:t>Make whole </a:t>
            </a:r>
            <a:r>
              <a:rPr lang="en-US" sz="3600" dirty="0"/>
              <a:t>employees who </a:t>
            </a:r>
            <a:r>
              <a:rPr lang="en-US" sz="3600" dirty="0" smtClean="0"/>
              <a:t>were adversely affected by the ULP.</a:t>
            </a:r>
            <a:endParaRPr lang="en-US" sz="3600" dirty="0"/>
          </a:p>
          <a:p>
            <a:r>
              <a:rPr lang="en-US" sz="3600" dirty="0" smtClean="0"/>
              <a:t>Not punitive </a:t>
            </a:r>
            <a:r>
              <a:rPr lang="en-US" sz="3600" dirty="0" smtClean="0"/>
              <a:t>in nature.</a:t>
            </a:r>
            <a:endParaRPr lang="en-US" sz="3600" dirty="0"/>
          </a:p>
          <a:p>
            <a:r>
              <a:rPr lang="en-US" sz="3600" dirty="0" smtClean="0"/>
              <a:t>Effectuate the purposes of the Statute.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638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Key Concepts for ULP cases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Interference test. </a:t>
            </a:r>
            <a:r>
              <a:rPr lang="en-US" sz="3600" i="1" dirty="0" smtClean="0"/>
              <a:t>Frenchburg Job Corps</a:t>
            </a:r>
            <a:r>
              <a:rPr lang="en-US" sz="3600" dirty="0" smtClean="0"/>
              <a:t>, 49 FLRA 1020.</a:t>
            </a:r>
          </a:p>
          <a:p>
            <a:r>
              <a:rPr lang="en-US" sz="3600" dirty="0" smtClean="0"/>
              <a:t>Discrimination test. </a:t>
            </a:r>
            <a:r>
              <a:rPr lang="en-US" sz="3600" i="1" dirty="0" smtClean="0"/>
              <a:t>Letterkenny</a:t>
            </a:r>
            <a:r>
              <a:rPr lang="en-US" sz="3600" dirty="0" smtClean="0"/>
              <a:t>, 35 FLRA 113.</a:t>
            </a:r>
          </a:p>
          <a:p>
            <a:r>
              <a:rPr lang="en-US" sz="3600" dirty="0" smtClean="0"/>
              <a:t>Flagrant misconduct. </a:t>
            </a:r>
            <a:r>
              <a:rPr lang="en-US" sz="3600" i="1" dirty="0" smtClean="0"/>
              <a:t>Defense Mapping</a:t>
            </a:r>
            <a:r>
              <a:rPr lang="en-US" sz="3600" dirty="0" smtClean="0"/>
              <a:t>, </a:t>
            </a:r>
            <a:r>
              <a:rPr lang="en-US" sz="3600" dirty="0" smtClean="0"/>
              <a:t>17 FLRA 71. </a:t>
            </a:r>
          </a:p>
          <a:p>
            <a:r>
              <a:rPr lang="en-US" sz="3600" i="1" dirty="0" smtClean="0"/>
              <a:t>De minimis</a:t>
            </a:r>
            <a:r>
              <a:rPr lang="en-US" sz="3600" dirty="0" smtClean="0"/>
              <a:t>. </a:t>
            </a:r>
            <a:r>
              <a:rPr lang="en-US" sz="3600" i="1" dirty="0" smtClean="0"/>
              <a:t>OHA Charleston</a:t>
            </a:r>
            <a:r>
              <a:rPr lang="en-US" sz="3600" dirty="0" smtClean="0"/>
              <a:t>, 59 FLRA 646.</a:t>
            </a:r>
          </a:p>
          <a:p>
            <a:r>
              <a:rPr lang="en-US" sz="3600" dirty="0" smtClean="0"/>
              <a:t>Past Practice. </a:t>
            </a:r>
            <a:r>
              <a:rPr lang="en-US" sz="3600" dirty="0" smtClean="0"/>
              <a:t>SSA, OHA, </a:t>
            </a:r>
            <a:r>
              <a:rPr lang="en-US" sz="3600" dirty="0"/>
              <a:t>60 FLRA </a:t>
            </a:r>
            <a:r>
              <a:rPr lang="en-US" sz="3600" dirty="0" smtClean="0"/>
              <a:t>549.</a:t>
            </a:r>
            <a:endParaRPr lang="en-US" sz="36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79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Key Concepts for ULP cases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Formal </a:t>
            </a:r>
            <a:r>
              <a:rPr lang="en-US" sz="3600" dirty="0"/>
              <a:t>Discussion. </a:t>
            </a:r>
            <a:r>
              <a:rPr lang="en-US" sz="3600" dirty="0" smtClean="0"/>
              <a:t>SSA, OHA, </a:t>
            </a:r>
            <a:r>
              <a:rPr lang="en-US" sz="3600" dirty="0"/>
              <a:t>59 FLRA </a:t>
            </a:r>
            <a:r>
              <a:rPr lang="en-US" sz="3600" dirty="0" smtClean="0"/>
              <a:t>875.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Covered </a:t>
            </a:r>
            <a:r>
              <a:rPr lang="en-US" sz="3600" dirty="0"/>
              <a:t>by defense. </a:t>
            </a:r>
            <a:r>
              <a:rPr lang="en-US" sz="3600" i="1" dirty="0"/>
              <a:t>Customs Miami, </a:t>
            </a:r>
            <a:r>
              <a:rPr lang="en-US" sz="3600" dirty="0"/>
              <a:t>56 FLRA 809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Permitted by </a:t>
            </a:r>
            <a:r>
              <a:rPr lang="en-US" sz="3600" dirty="0"/>
              <a:t>c</a:t>
            </a:r>
            <a:r>
              <a:rPr lang="en-US" sz="3600" dirty="0" smtClean="0"/>
              <a:t>ontract </a:t>
            </a:r>
            <a:r>
              <a:rPr lang="en-US" sz="3600" dirty="0" smtClean="0"/>
              <a:t>defense. </a:t>
            </a:r>
            <a:r>
              <a:rPr lang="en-US" sz="3600" i="1" dirty="0" smtClean="0"/>
              <a:t>IRS</a:t>
            </a:r>
            <a:r>
              <a:rPr lang="en-US" sz="3600" dirty="0" smtClean="0"/>
              <a:t>, 47 FLRA 1091.</a:t>
            </a:r>
          </a:p>
          <a:p>
            <a:r>
              <a:rPr lang="en-US" sz="3600" dirty="0" smtClean="0"/>
              <a:t>Information. </a:t>
            </a:r>
            <a:r>
              <a:rPr lang="en-US" sz="3600" i="1" dirty="0" smtClean="0"/>
              <a:t>IRS Kansas City</a:t>
            </a:r>
            <a:r>
              <a:rPr lang="en-US" sz="3600" dirty="0" smtClean="0"/>
              <a:t>, 50 FLRA 661.</a:t>
            </a:r>
          </a:p>
          <a:p>
            <a:r>
              <a:rPr lang="en-US" sz="3600" dirty="0" smtClean="0"/>
              <a:t>Scope of bargaining. </a:t>
            </a:r>
            <a:r>
              <a:rPr lang="en-US" sz="3600" i="1" dirty="0" smtClean="0"/>
              <a:t>OPM</a:t>
            </a:r>
            <a:r>
              <a:rPr lang="en-US" sz="3600" dirty="0" smtClean="0"/>
              <a:t>, 51 FLRA 491.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837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1200" dirty="0" smtClean="0">
                <a:hlinkClick r:id="rId2"/>
              </a:rPr>
              <a:t>www.flra.gov</a:t>
            </a:r>
            <a:endParaRPr lang="en-US" sz="112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8000" dirty="0" smtClean="0"/>
              <a:t>      Statute, Regulations, Decisions, OGC Case Law Guide and Manuals, Contact numbers</a:t>
            </a:r>
            <a:r>
              <a:rPr lang="en-US" sz="8000" dirty="0" smtClean="0"/>
              <a:t>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7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7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/>
              <a:t>Peter A. Sutton, Regional Director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/>
              <a:t>	FLRA Chicago Regional Office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/>
              <a:t>	55 West Monroe, Ste. 1150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/>
              <a:t>	Chicago, IL 60603-9729	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/>
              <a:t>	Office: 312-886-3465, ext. 4022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/>
              <a:t> 	Fax: 312-886-5977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/>
              <a:t>	</a:t>
            </a:r>
            <a:r>
              <a:rPr lang="en-US" sz="9600" dirty="0" smtClean="0">
                <a:hlinkClick r:id="rId3"/>
              </a:rPr>
              <a:t>psutton@flra.gov</a:t>
            </a:r>
            <a:endParaRPr lang="en-US" sz="96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3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300" dirty="0" smtClean="0"/>
              <a:t>	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Choosing the right path…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11430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A bargaining unit employee is called into a meeting by a manager and is questioned in connection with an on-going Agency investigation into time-and-attendance reporting irregularities.  The employee is worried that he might be a target of the investigation, but he doesn’t remember to ask for a </a:t>
            </a:r>
            <a:r>
              <a:rPr lang="en-US" sz="2800" dirty="0" smtClean="0"/>
              <a:t>NFFE </a:t>
            </a:r>
            <a:r>
              <a:rPr lang="en-US" sz="2800" dirty="0"/>
              <a:t>representative and isn’t told by the manager that he can have representation.  The employee is questioned for 45 minutes without a </a:t>
            </a:r>
            <a:r>
              <a:rPr lang="en-US" sz="2800" dirty="0" smtClean="0"/>
              <a:t>NFFE </a:t>
            </a:r>
            <a:r>
              <a:rPr lang="en-US" sz="2800" dirty="0"/>
              <a:t>representative.  </a:t>
            </a:r>
            <a:endParaRPr lang="en-US" sz="2400" dirty="0"/>
          </a:p>
          <a:p>
            <a:pPr marL="11430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Violation of the </a:t>
            </a:r>
            <a:r>
              <a:rPr lang="en-US" sz="2800" dirty="0" smtClean="0"/>
              <a:t>CBA?  </a:t>
            </a:r>
            <a:r>
              <a:rPr lang="en-US" sz="2800" dirty="0"/>
              <a:t>Violation of the Statute?  Violation of both the </a:t>
            </a:r>
            <a:r>
              <a:rPr lang="en-US" sz="2800" dirty="0" smtClean="0"/>
              <a:t>CBA </a:t>
            </a:r>
            <a:r>
              <a:rPr lang="en-US" sz="2800" dirty="0"/>
              <a:t>and the Statute?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Unfair Labor Practice Charges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Alleged violation of Section 7116(a) or (b) of Federal Service Labor-Management Relations Statute.</a:t>
            </a:r>
          </a:p>
          <a:p>
            <a:r>
              <a:rPr lang="en-US" sz="3200" dirty="0" smtClean="0"/>
              <a:t>Know the Law.</a:t>
            </a:r>
          </a:p>
          <a:p>
            <a:r>
              <a:rPr lang="en-US" sz="3200" dirty="0" smtClean="0"/>
              <a:t>Statutory violations can resolved under ULP and the grievance-arbitration procedures.</a:t>
            </a:r>
          </a:p>
          <a:p>
            <a:r>
              <a:rPr lang="en-US" sz="3200" dirty="0" smtClean="0"/>
              <a:t>Contractual violations are resolved under the grievance-arbitration procedures.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FLRA’s On-line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ULP</a:t>
            </a:r>
            <a:r>
              <a:rPr lang="en-US" sz="3500" dirty="0"/>
              <a:t> Case Law </a:t>
            </a:r>
            <a:r>
              <a:rPr lang="en-US" sz="3500" dirty="0" smtClean="0"/>
              <a:t>Outline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(</a:t>
            </a:r>
            <a:r>
              <a:rPr lang="en-US" sz="3500" dirty="0" smtClean="0">
                <a:solidFill>
                  <a:srgbClr val="0070C0"/>
                </a:solidFill>
                <a:hlinkClick r:id="rId2"/>
              </a:rPr>
              <a:t>www.flra.gov/webfm_send/622</a:t>
            </a:r>
            <a:r>
              <a:rPr lang="en-US" sz="3500" dirty="0" smtClean="0"/>
              <a:t>).</a:t>
            </a:r>
          </a:p>
          <a:p>
            <a:r>
              <a:rPr lang="en-US" sz="3500" dirty="0" smtClean="0"/>
              <a:t>Searchable FLRA </a:t>
            </a:r>
            <a:r>
              <a:rPr lang="en-US" sz="3500" dirty="0"/>
              <a:t>Case Decisions </a:t>
            </a:r>
            <a:r>
              <a:rPr lang="en-US" sz="3500" dirty="0" smtClean="0"/>
              <a:t>(</a:t>
            </a:r>
            <a:r>
              <a:rPr lang="en-US" sz="3500" dirty="0" smtClean="0">
                <a:solidFill>
                  <a:srgbClr val="3333FF"/>
                </a:solidFill>
                <a:hlinkClick r:id="rId3"/>
              </a:rPr>
              <a:t>www.flra.gov/authority_decisions</a:t>
            </a:r>
            <a:r>
              <a:rPr lang="en-US" sz="3500" dirty="0" smtClean="0"/>
              <a:t>).</a:t>
            </a:r>
          </a:p>
          <a:p>
            <a:r>
              <a:rPr lang="en-US" sz="3500" dirty="0"/>
              <a:t>Web-based Training </a:t>
            </a:r>
            <a:r>
              <a:rPr lang="en-US" sz="3500" dirty="0" smtClean="0"/>
              <a:t>(</a:t>
            </a:r>
            <a:r>
              <a:rPr lang="en-US" sz="3500" u="sng" dirty="0" smtClean="0">
                <a:solidFill>
                  <a:srgbClr val="00B0F0"/>
                </a:solidFill>
              </a:rPr>
              <a:t>www.flra.gov/FLRA_Training_ADR</a:t>
            </a:r>
            <a:r>
              <a:rPr lang="en-US" sz="3500" dirty="0" smtClean="0"/>
              <a:t>).</a:t>
            </a:r>
          </a:p>
          <a:p>
            <a:r>
              <a:rPr lang="en-US" sz="3500" dirty="0" smtClean="0"/>
              <a:t>OGC</a:t>
            </a:r>
            <a:r>
              <a:rPr lang="en-US" sz="3500" dirty="0"/>
              <a:t> Manuals 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(</a:t>
            </a:r>
            <a:r>
              <a:rPr lang="en-US" sz="3500" u="sng" dirty="0" smtClean="0">
                <a:solidFill>
                  <a:srgbClr val="00B0F0"/>
                </a:solidFill>
              </a:rPr>
              <a:t>www.flra.gov/Manuals_OG</a:t>
            </a:r>
            <a:r>
              <a:rPr lang="en-US" sz="3500" dirty="0" smtClean="0"/>
              <a:t>).</a:t>
            </a:r>
          </a:p>
          <a:p>
            <a:r>
              <a:rPr lang="en-US" sz="3500" dirty="0" smtClean="0"/>
              <a:t>OGC </a:t>
            </a:r>
            <a:r>
              <a:rPr lang="en-US" sz="3500" dirty="0" smtClean="0"/>
              <a:t>Guidances </a:t>
            </a:r>
            <a:endParaRPr lang="en-US" sz="3500" dirty="0"/>
          </a:p>
          <a:p>
            <a:pPr marL="0" indent="0">
              <a:buNone/>
            </a:pPr>
            <a:r>
              <a:rPr lang="en-US" sz="3500" dirty="0" smtClean="0"/>
              <a:t>    (</a:t>
            </a:r>
            <a:r>
              <a:rPr lang="en-US" sz="3500" dirty="0" smtClean="0">
                <a:solidFill>
                  <a:srgbClr val="3333FF"/>
                </a:solidFill>
                <a:hlinkClick r:id="rId4"/>
              </a:rPr>
              <a:t>www.flra.gov/OGC_guide_list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ULP Filing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sz="3200" dirty="0" smtClean="0"/>
              <a:t>May be filed by any person by mail, fax, in person or e-filing (</a:t>
            </a:r>
            <a:r>
              <a:rPr lang="en-US" sz="3200" dirty="0" smtClean="0">
                <a:hlinkClick r:id="rId2"/>
              </a:rPr>
              <a:t>www.flra.gov/eFiling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Filed within 6-months of the alleged ULP.</a:t>
            </a:r>
          </a:p>
          <a:p>
            <a:r>
              <a:rPr lang="en-US" sz="3200" dirty="0" smtClean="0"/>
              <a:t>Not previously raised as a grievance.</a:t>
            </a:r>
          </a:p>
          <a:p>
            <a:r>
              <a:rPr lang="en-US" sz="3200" dirty="0" smtClean="0"/>
              <a:t>Comply with any contractual pre-filing requirements.</a:t>
            </a:r>
          </a:p>
          <a:p>
            <a:r>
              <a:rPr lang="en-US" sz="3200" dirty="0" smtClean="0"/>
              <a:t>Provide supporting evidence and witnesses.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 ULP Charge Timely?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/>
              <a:t>Management begins video taping unit employees in internal affairs investigations in </a:t>
            </a:r>
            <a:r>
              <a:rPr lang="en-US" sz="2800" dirty="0" smtClean="0"/>
              <a:t>March </a:t>
            </a:r>
            <a:r>
              <a:rPr lang="en-US" sz="2800" dirty="0" smtClean="0"/>
              <a:t>2010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Management fails to notify union </a:t>
            </a:r>
            <a:r>
              <a:rPr lang="en-US" sz="2800" dirty="0" smtClean="0"/>
              <a:t>of this change at </a:t>
            </a:r>
            <a:r>
              <a:rPr lang="en-US" sz="2800" dirty="0"/>
              <a:t>national </a:t>
            </a:r>
            <a:r>
              <a:rPr lang="en-US" sz="2800" dirty="0" smtClean="0"/>
              <a:t>level</a:t>
            </a:r>
            <a:r>
              <a:rPr lang="en-US" sz="2800" dirty="0"/>
              <a:t> </a:t>
            </a:r>
            <a:r>
              <a:rPr lang="en-US" sz="2800" dirty="0" smtClean="0"/>
              <a:t>as required by the CBA .</a:t>
            </a:r>
            <a:endParaRPr lang="en-US" sz="2800" dirty="0"/>
          </a:p>
          <a:p>
            <a:r>
              <a:rPr lang="en-US" sz="2800" dirty="0"/>
              <a:t>Union, at all levels, only learns of </a:t>
            </a:r>
            <a:r>
              <a:rPr lang="en-US" sz="2800" dirty="0" smtClean="0"/>
              <a:t>change in June 2012 and files a ULP charge on September 20, 2012.</a:t>
            </a:r>
            <a:endParaRPr lang="en-US" sz="2800" dirty="0"/>
          </a:p>
          <a:p>
            <a:r>
              <a:rPr lang="en-US" sz="2800" dirty="0" smtClean="0"/>
              <a:t>Is charge timely?  </a:t>
            </a:r>
            <a:r>
              <a:rPr lang="en-US" sz="2800" dirty="0"/>
              <a:t>How long does the Union have to file after it </a:t>
            </a:r>
            <a:r>
              <a:rPr lang="en-US" sz="2800" dirty="0" smtClean="0"/>
              <a:t>discovers the action?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i="1" dirty="0"/>
              <a:t>    Dep’t of the Treasury, U.S. Customs Serv., El Paso, Tex., </a:t>
            </a:r>
            <a:r>
              <a:rPr lang="en-US" sz="2400" dirty="0"/>
              <a:t>55 </a:t>
            </a:r>
            <a:r>
              <a:rPr lang="en-US" sz="2400" dirty="0" smtClean="0"/>
              <a:t>FLRA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43 (1998).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7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 Charge Barred by Grievance?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On 9/10/12, Agency suspends NFFE Steward for 5-days for negligent operation of forklift.</a:t>
            </a:r>
          </a:p>
          <a:p>
            <a:r>
              <a:rPr lang="en-US" sz="3200" dirty="0" smtClean="0"/>
              <a:t>On 9/12/12,NFFE Steward files grievance under CBA alleging suspension violates CBA’s just cause provision.</a:t>
            </a:r>
          </a:p>
          <a:p>
            <a:r>
              <a:rPr lang="en-US" sz="3200" dirty="0" smtClean="0"/>
              <a:t>On 9/24/12, NFFE Local President files ULP charge alleging 5-day suspension was result of union activity.</a:t>
            </a:r>
          </a:p>
          <a:p>
            <a:r>
              <a:rPr lang="en-US" sz="3200" dirty="0" smtClean="0"/>
              <a:t>Can FLRA process the ULP charge?</a:t>
            </a:r>
          </a:p>
          <a:p>
            <a:pPr marL="0" indent="0">
              <a:buNone/>
            </a:pPr>
            <a:r>
              <a:rPr lang="en-US" sz="2400" i="1" dirty="0" smtClean="0"/>
              <a:t>      AFGE</a:t>
            </a:r>
            <a:r>
              <a:rPr lang="en-US" sz="2400" i="1" dirty="0"/>
              <a:t>, Nat'l Council of EEOC Locals No. 216</a:t>
            </a:r>
            <a:r>
              <a:rPr lang="en-US" sz="2400" dirty="0"/>
              <a:t>, 49 FLRA </a:t>
            </a:r>
            <a:r>
              <a:rPr lang="en-US" sz="2400" dirty="0" smtClean="0"/>
              <a:t>906 </a:t>
            </a:r>
            <a:r>
              <a:rPr lang="en-US" sz="2400" dirty="0"/>
              <a:t>(1994</a:t>
            </a:r>
            <a:r>
              <a:rPr lang="en-US" sz="2400" dirty="0" smtClean="0"/>
              <a:t>).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Regional Office Investigation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Impartial and neutral.</a:t>
            </a:r>
          </a:p>
          <a:p>
            <a:r>
              <a:rPr lang="en-US" sz="3600" dirty="0" smtClean="0"/>
              <a:t>Obtain </a:t>
            </a:r>
            <a:r>
              <a:rPr lang="en-US" sz="3600" dirty="0"/>
              <a:t>all relevant evidence necessary to decide the merits of the charge.</a:t>
            </a:r>
          </a:p>
          <a:p>
            <a:r>
              <a:rPr lang="en-US" sz="3600" dirty="0"/>
              <a:t>All parties are afforded a reasonable opportunity to present their evidence and views to the Regional Director. </a:t>
            </a:r>
            <a:endParaRPr lang="en-US" sz="3600" dirty="0" smtClean="0"/>
          </a:p>
          <a:p>
            <a:r>
              <a:rPr lang="en-US" sz="3600" dirty="0" smtClean="0"/>
              <a:t>Witnesses are entitled to official time when interviewed by the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Our investigative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obtain the </a:t>
            </a:r>
            <a:r>
              <a:rPr lang="en-US" sz="3600" dirty="0"/>
              <a:t>best possible </a:t>
            </a:r>
            <a:r>
              <a:rPr lang="en-US" sz="3600" dirty="0" smtClean="0"/>
              <a:t>evidence.</a:t>
            </a:r>
            <a:endParaRPr lang="en-US" sz="3600" dirty="0" smtClean="0"/>
          </a:p>
          <a:p>
            <a:r>
              <a:rPr lang="en-US" sz="3600" dirty="0" smtClean="0"/>
              <a:t>We investigate and resolve charges in </a:t>
            </a:r>
            <a:r>
              <a:rPr lang="en-US" sz="3600" dirty="0" smtClean="0"/>
              <a:t>a timely and effective manner.  </a:t>
            </a:r>
          </a:p>
          <a:p>
            <a:r>
              <a:rPr lang="en-US" sz="3600" dirty="0" smtClean="0"/>
              <a:t>We treat all </a:t>
            </a:r>
            <a:r>
              <a:rPr lang="en-US" sz="3600" dirty="0" smtClean="0"/>
              <a:t>participants in the process </a:t>
            </a:r>
            <a:r>
              <a:rPr lang="en-US" sz="3600" dirty="0" smtClean="0"/>
              <a:t>fairly </a:t>
            </a:r>
            <a:r>
              <a:rPr lang="en-US" sz="3600" dirty="0" smtClean="0"/>
              <a:t>and professionally and </a:t>
            </a:r>
            <a:r>
              <a:rPr lang="en-US" sz="3600" dirty="0" smtClean="0"/>
              <a:t>we explain our investigative </a:t>
            </a:r>
            <a:r>
              <a:rPr lang="en-US" sz="3600" dirty="0" smtClean="0"/>
              <a:t>methods </a:t>
            </a:r>
            <a:r>
              <a:rPr lang="en-US" sz="3600" dirty="0" smtClean="0"/>
              <a:t>to </a:t>
            </a:r>
            <a:r>
              <a:rPr lang="en-US" sz="3600" dirty="0" smtClean="0"/>
              <a:t>the participants.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RA Theme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FLRA Case Law Update.IRS.Aug 2010</Template>
  <TotalTime>5429</TotalTime>
  <Words>842</Words>
  <Application>Microsoft Office PowerPoint</Application>
  <PresentationFormat>On-screen Show (4:3)</PresentationFormat>
  <Paragraphs>114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FLRA Theme1</vt:lpstr>
      <vt:lpstr>Custom Design</vt:lpstr>
      <vt:lpstr>PowerPoint Presentation</vt:lpstr>
      <vt:lpstr>Choosing the right path…</vt:lpstr>
      <vt:lpstr>Unfair Labor Practice Charges</vt:lpstr>
      <vt:lpstr>FLRA’s On-line Materials</vt:lpstr>
      <vt:lpstr>ULP Filing Requirements</vt:lpstr>
      <vt:lpstr>Is ULP Charge Timely?</vt:lpstr>
      <vt:lpstr>Is Charge Barred by Grievance?</vt:lpstr>
      <vt:lpstr>Regional Office Investigation</vt:lpstr>
      <vt:lpstr>Our investigative standards</vt:lpstr>
      <vt:lpstr>Effective ULP Investigations</vt:lpstr>
      <vt:lpstr>Disposition of ULP Charges</vt:lpstr>
      <vt:lpstr>Purpose of ULP Remedies</vt:lpstr>
      <vt:lpstr>Key Concepts for ULP cases </vt:lpstr>
      <vt:lpstr>Key Concepts for ULP cases </vt:lpstr>
      <vt:lpstr>For Further Information</vt:lpstr>
    </vt:vector>
  </TitlesOfParts>
  <Company>FLRA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PSutto@flra.gov</dc:creator>
  <cp:lastModifiedBy>Sutton, Peter</cp:lastModifiedBy>
  <cp:revision>356</cp:revision>
  <cp:lastPrinted>2012-09-25T17:20:55Z</cp:lastPrinted>
  <dcterms:created xsi:type="dcterms:W3CDTF">2009-06-17T15:49:29Z</dcterms:created>
  <dcterms:modified xsi:type="dcterms:W3CDTF">2012-09-25T17:49:24Z</dcterms:modified>
</cp:coreProperties>
</file>