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0"/>
  </p:notesMasterIdLst>
  <p:sldIdLst>
    <p:sldId id="279" r:id="rId2"/>
    <p:sldId id="281" r:id="rId3"/>
    <p:sldId id="282" r:id="rId4"/>
    <p:sldId id="326" r:id="rId5"/>
    <p:sldId id="284" r:id="rId6"/>
    <p:sldId id="285" r:id="rId7"/>
    <p:sldId id="286" r:id="rId8"/>
    <p:sldId id="287" r:id="rId9"/>
    <p:sldId id="346" r:id="rId10"/>
    <p:sldId id="347" r:id="rId11"/>
    <p:sldId id="348" r:id="rId12"/>
    <p:sldId id="349" r:id="rId13"/>
    <p:sldId id="350" r:id="rId14"/>
    <p:sldId id="351" r:id="rId15"/>
    <p:sldId id="352" r:id="rId16"/>
    <p:sldId id="367" r:id="rId17"/>
    <p:sldId id="353" r:id="rId18"/>
    <p:sldId id="354" r:id="rId19"/>
    <p:sldId id="355" r:id="rId20"/>
    <p:sldId id="356" r:id="rId21"/>
    <p:sldId id="368" r:id="rId22"/>
    <p:sldId id="357" r:id="rId23"/>
    <p:sldId id="358" r:id="rId24"/>
    <p:sldId id="359" r:id="rId25"/>
    <p:sldId id="360" r:id="rId26"/>
    <p:sldId id="361" r:id="rId27"/>
    <p:sldId id="362" r:id="rId28"/>
    <p:sldId id="363" r:id="rId29"/>
    <p:sldId id="364" r:id="rId30"/>
    <p:sldId id="365" r:id="rId31"/>
    <p:sldId id="366" r:id="rId32"/>
    <p:sldId id="369" r:id="rId33"/>
    <p:sldId id="341" r:id="rId34"/>
    <p:sldId id="370" r:id="rId35"/>
    <p:sldId id="342" r:id="rId36"/>
    <p:sldId id="345" r:id="rId37"/>
    <p:sldId id="280" r:id="rId38"/>
    <p:sldId id="325" r:id="rId39"/>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8" autoAdjust="0"/>
    <p:restoredTop sz="78224" autoAdjust="0"/>
  </p:normalViewPr>
  <p:slideViewPr>
    <p:cSldViewPr>
      <p:cViewPr>
        <p:scale>
          <a:sx n="90" d="100"/>
          <a:sy n="90" d="100"/>
        </p:scale>
        <p:origin x="-6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8"/>
    </p:cViewPr>
  </p:sorterViewPr>
  <p:notesViewPr>
    <p:cSldViewPr>
      <p:cViewPr>
        <p:scale>
          <a:sx n="100" d="100"/>
          <a:sy n="100" d="100"/>
        </p:scale>
        <p:origin x="-864" y="36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3DDABB1-081F-4D4E-B88F-7B26887844F3}" type="slidenum">
              <a:rPr lang="en-US"/>
              <a:pPr>
                <a:defRPr/>
              </a:pPr>
              <a:t>‹#›</a:t>
            </a:fld>
            <a:endParaRPr lang="en-US"/>
          </a:p>
        </p:txBody>
      </p:sp>
    </p:spTree>
    <p:extLst>
      <p:ext uri="{BB962C8B-B14F-4D97-AF65-F5344CB8AC3E}">
        <p14:creationId xmlns:p14="http://schemas.microsoft.com/office/powerpoint/2010/main" val="2006108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pm.gov/hiringreform/pathway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DDABB1-081F-4D4E-B88F-7B26887844F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latin typeface="Calibri" charset="0"/>
            </a:endParaRPr>
          </a:p>
        </p:txBody>
      </p:sp>
      <p:sp>
        <p:nvSpPr>
          <p:cNvPr id="88068" name="Slide Number Placeholder 3"/>
          <p:cNvSpPr>
            <a:spLocks noGrp="1"/>
          </p:cNvSpPr>
          <p:nvPr>
            <p:ph type="sldNum" sz="quarter" idx="5"/>
          </p:nvPr>
        </p:nvSpPr>
        <p:spPr>
          <a:noFill/>
        </p:spPr>
        <p:txBody>
          <a:bodyPr/>
          <a:lstStyle/>
          <a:p>
            <a:fld id="{731E6DDE-8671-41A4-BB3C-8B9AE40BD08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Calibri" charset="0"/>
            </a:endParaRPr>
          </a:p>
        </p:txBody>
      </p:sp>
      <p:sp>
        <p:nvSpPr>
          <p:cNvPr id="89092" name="Slide Number Placeholder 3"/>
          <p:cNvSpPr>
            <a:spLocks noGrp="1"/>
          </p:cNvSpPr>
          <p:nvPr>
            <p:ph type="sldNum" sz="quarter" idx="5"/>
          </p:nvPr>
        </p:nvSpPr>
        <p:spPr>
          <a:noFill/>
        </p:spPr>
        <p:txBody>
          <a:bodyPr/>
          <a:lstStyle/>
          <a:p>
            <a:fld id="{925822BB-BE31-408E-9A00-72891FCF076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smtClean="0">
                <a:latin typeface="Calibri" charset="0"/>
              </a:rPr>
              <a:t>Agencies can select a veteran from résumés on hand or referral.</a:t>
            </a:r>
          </a:p>
          <a:p>
            <a:endParaRPr lang="en-US" dirty="0" smtClean="0">
              <a:latin typeface="Calibri" charset="0"/>
            </a:endParaRPr>
          </a:p>
          <a:p>
            <a:r>
              <a:rPr lang="en-US" dirty="0" smtClean="0">
                <a:latin typeface="Calibri" charset="0"/>
              </a:rPr>
              <a:t>Can be appointed under VRA at any grade level up to (and including) GS-11 or equivalent.  </a:t>
            </a:r>
          </a:p>
          <a:p>
            <a:endParaRPr lang="en-US" dirty="0" smtClean="0">
              <a:latin typeface="Calibri" charset="0"/>
            </a:endParaRPr>
          </a:p>
          <a:p>
            <a:r>
              <a:rPr lang="en-US" dirty="0" smtClean="0">
                <a:latin typeface="Calibri" charset="0"/>
              </a:rPr>
              <a:t>This is an exceptive service appointment.  After successfully completing two years, veteran is converted to the competitive service.  </a:t>
            </a:r>
          </a:p>
          <a:p>
            <a:endParaRPr lang="en-US" dirty="0" smtClean="0">
              <a:latin typeface="Calibri" charset="0"/>
            </a:endParaRPr>
          </a:p>
          <a:p>
            <a:r>
              <a:rPr lang="en-US" dirty="0" smtClean="0">
                <a:latin typeface="Calibri" charset="0"/>
              </a:rPr>
              <a:t>Agencies can also use VRA to fill temporary (NTE 1 year) or term (More than 1 year but NTE 4 years) positions. If you are employed in a temporary or term position under VRA, you will not be converted to the competitive service after two years.</a:t>
            </a:r>
          </a:p>
          <a:p>
            <a:endParaRPr lang="en-US" dirty="0" smtClean="0">
              <a:latin typeface="Calibri" charset="0"/>
            </a:endParaRPr>
          </a:p>
          <a:p>
            <a:r>
              <a:rPr lang="en-US" dirty="0" smtClean="0">
                <a:latin typeface="Calibri" charset="0"/>
              </a:rPr>
              <a:t>There is no limit to the number of times you can apply under VRA.</a:t>
            </a:r>
          </a:p>
          <a:p>
            <a:endParaRPr lang="en-US" dirty="0" smtClean="0">
              <a:latin typeface="Calibri" charset="0"/>
            </a:endParaRPr>
          </a:p>
          <a:p>
            <a:r>
              <a:rPr lang="en-US" dirty="0" smtClean="0">
                <a:latin typeface="Calibri" charset="0"/>
              </a:rPr>
              <a:t>Must provide acceptable documentation of your preference or appointment eligibility.  The member 4 copy of your DD21, “Certificate of Release or Discharge from Active Duty,” is preferable.  If claiming 10 point preference, you will need to submit a Standard Form 15, “Application for 10-point Veterans’ Preference.”</a:t>
            </a:r>
          </a:p>
          <a:p>
            <a:endParaRPr lang="en-US" dirty="0" smtClean="0">
              <a:latin typeface="Calibri" charset="0"/>
            </a:endParaRPr>
          </a:p>
          <a:p>
            <a:endParaRPr lang="en-US" dirty="0" smtClean="0">
              <a:latin typeface="Calibri" charset="0"/>
            </a:endParaRPr>
          </a:p>
        </p:txBody>
      </p:sp>
      <p:sp>
        <p:nvSpPr>
          <p:cNvPr id="90116" name="Slide Number Placeholder 3"/>
          <p:cNvSpPr>
            <a:spLocks noGrp="1"/>
          </p:cNvSpPr>
          <p:nvPr>
            <p:ph type="sldNum" sz="quarter" idx="5"/>
          </p:nvPr>
        </p:nvSpPr>
        <p:spPr>
          <a:noFill/>
        </p:spPr>
        <p:txBody>
          <a:bodyPr/>
          <a:lstStyle/>
          <a:p>
            <a:fld id="{505F4A69-25F6-41E6-83C8-C58F97682431}"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latin typeface="Calibri" charset="0"/>
            </a:endParaRPr>
          </a:p>
        </p:txBody>
      </p:sp>
      <p:sp>
        <p:nvSpPr>
          <p:cNvPr id="91140" name="Slide Number Placeholder 3"/>
          <p:cNvSpPr>
            <a:spLocks noGrp="1"/>
          </p:cNvSpPr>
          <p:nvPr>
            <p:ph type="sldNum" sz="quarter" idx="5"/>
          </p:nvPr>
        </p:nvSpPr>
        <p:spPr>
          <a:noFill/>
        </p:spPr>
        <p:txBody>
          <a:bodyPr/>
          <a:lstStyle/>
          <a:p>
            <a:fld id="{E3E6D624-3DD5-4CB9-BD8B-6CF3AF7682E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smtClean="0">
                <a:latin typeface="Calibri" charset="0"/>
              </a:rPr>
              <a:t>VEOA of 1998 is a competitive service appointing authority that can only be used when filling permanent, competitive service positions. It can not be used to fill excepted service positions.  It allows veterans to apply to announcement that are only open to current competitive service employees. </a:t>
            </a:r>
          </a:p>
          <a:p>
            <a:endParaRPr lang="en-US" dirty="0" smtClean="0">
              <a:latin typeface="Calibri" charset="0"/>
            </a:endParaRPr>
          </a:p>
          <a:p>
            <a:r>
              <a:rPr lang="en-US" dirty="0" smtClean="0">
                <a:latin typeface="Calibri" charset="0"/>
              </a:rPr>
              <a:t>If you are a family member entitled to derived preference, you can apply under this authority as well.</a:t>
            </a:r>
          </a:p>
          <a:p>
            <a:endParaRPr lang="en-US" dirty="0" smtClean="0">
              <a:latin typeface="Calibri" charset="0"/>
            </a:endParaRPr>
          </a:p>
          <a:p>
            <a:r>
              <a:rPr lang="en-US" dirty="0" smtClean="0">
                <a:latin typeface="Calibri" charset="0"/>
              </a:rPr>
              <a:t>When agencies recruit from outside their own workforce under merit promotion (internal) procedures, announcements must state VEOA is applicable. As a VEOA eligible, you are not subject to geographic area of consideration limitations.  When applying under VEOA, you must be considered among the best qualified when compared to current employee applicants in order to be considered.  Your veterans’ preference does not apply to internal agency actions such as promotions, transfers, reassignments, and reinstatements.</a:t>
            </a:r>
          </a:p>
          <a:p>
            <a:r>
              <a:rPr lang="en-US" dirty="0" smtClean="0">
                <a:latin typeface="Calibri" charset="0"/>
              </a:rPr>
              <a:t>Current or former Federal employees meeting VEOA eligibility can apply.</a:t>
            </a:r>
          </a:p>
          <a:p>
            <a:endParaRPr lang="en-US" dirty="0" smtClean="0">
              <a:latin typeface="Calibri" charset="0"/>
            </a:endParaRPr>
          </a:p>
          <a:p>
            <a:r>
              <a:rPr lang="en-US" dirty="0" smtClean="0">
                <a:latin typeface="Calibri" charset="0"/>
              </a:rPr>
              <a:t>You must provide acceptable documentation of your veterans preference or appointment eligibility.</a:t>
            </a:r>
          </a:p>
          <a:p>
            <a:endParaRPr lang="en-US" dirty="0" smtClean="0">
              <a:latin typeface="Calibri" charset="0"/>
            </a:endParaRPr>
          </a:p>
        </p:txBody>
      </p:sp>
      <p:sp>
        <p:nvSpPr>
          <p:cNvPr id="92164" name="Slide Number Placeholder 3"/>
          <p:cNvSpPr>
            <a:spLocks noGrp="1"/>
          </p:cNvSpPr>
          <p:nvPr>
            <p:ph type="sldNum" sz="quarter" idx="5"/>
          </p:nvPr>
        </p:nvSpPr>
        <p:spPr>
          <a:noFill/>
        </p:spPr>
        <p:txBody>
          <a:bodyPr/>
          <a:lstStyle/>
          <a:p>
            <a:fld id="{888F9EE7-2EAC-4A9C-A59D-E6445C5F681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latin typeface="Calibri" charset="0"/>
            </a:endParaRPr>
          </a:p>
        </p:txBody>
      </p:sp>
      <p:sp>
        <p:nvSpPr>
          <p:cNvPr id="93188" name="Slide Number Placeholder 3"/>
          <p:cNvSpPr>
            <a:spLocks noGrp="1"/>
          </p:cNvSpPr>
          <p:nvPr>
            <p:ph type="sldNum" sz="quarter" idx="5"/>
          </p:nvPr>
        </p:nvSpPr>
        <p:spPr>
          <a:noFill/>
        </p:spPr>
        <p:txBody>
          <a:bodyPr/>
          <a:lstStyle/>
          <a:p>
            <a:fld id="{EEF46533-EF7D-4B35-97A8-751458710595}"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a:lnSpc>
                <a:spcPct val="90000"/>
              </a:lnSpc>
            </a:pPr>
            <a:r>
              <a:rPr lang="en-US" dirty="0" smtClean="0">
                <a:latin typeface="Calibri" charset="0"/>
              </a:rPr>
              <a:t>Spouse – 10 points are added to the passing score or rating of the spouse of a disabled veteran who is disqualified for any Federal position because of a service-connected disability </a:t>
            </a:r>
          </a:p>
          <a:p>
            <a:pPr>
              <a:lnSpc>
                <a:spcPct val="90000"/>
              </a:lnSpc>
            </a:pPr>
            <a:endParaRPr lang="en-US" dirty="0" smtClean="0">
              <a:latin typeface="Calibri" charset="0"/>
            </a:endParaRPr>
          </a:p>
          <a:p>
            <a:pPr>
              <a:lnSpc>
                <a:spcPct val="90000"/>
              </a:lnSpc>
            </a:pPr>
            <a:r>
              <a:rPr lang="en-US" dirty="0" smtClean="0">
                <a:latin typeface="Calibri" charset="0"/>
              </a:rPr>
              <a:t>Veteran – must be unemployed and rated by the military or VA at 100% disabled or unemployable; or has retired, been separated, or resigned from a civil service position on the basis of a disability that is service-connected in origin.</a:t>
            </a:r>
          </a:p>
          <a:p>
            <a:pPr>
              <a:lnSpc>
                <a:spcPct val="90000"/>
              </a:lnSpc>
            </a:pPr>
            <a:endParaRPr lang="en-US" dirty="0" smtClean="0">
              <a:latin typeface="Calibri" charset="0"/>
            </a:endParaRPr>
          </a:p>
          <a:p>
            <a:pPr>
              <a:lnSpc>
                <a:spcPct val="90000"/>
              </a:lnSpc>
            </a:pPr>
            <a:r>
              <a:rPr lang="en-US" dirty="0" smtClean="0">
                <a:latin typeface="Calibri" charset="0"/>
              </a:rPr>
              <a:t>Widow or Widower – 10 points are added to the passing score or rating.  Veteran must have died under honorable conditions while serving during a war, or during the period between April 28, 1952 – July 1, 1955, or in a campaign or expedition for which a campaign medal has been authorized.  Also, widow or widower must have not divorced from the veteran or remarried. If remarried, the remarriage must be annulled.</a:t>
            </a:r>
          </a:p>
          <a:p>
            <a:pPr>
              <a:lnSpc>
                <a:spcPct val="90000"/>
              </a:lnSpc>
            </a:pPr>
            <a:endParaRPr lang="en-US" dirty="0" smtClean="0">
              <a:latin typeface="Calibri" charset="0"/>
            </a:endParaRPr>
          </a:p>
          <a:p>
            <a:pPr>
              <a:lnSpc>
                <a:spcPct val="90000"/>
              </a:lnSpc>
            </a:pPr>
            <a:r>
              <a:rPr lang="en-US" dirty="0" smtClean="0">
                <a:latin typeface="Calibri" charset="0"/>
              </a:rPr>
              <a:t>Mother of a Deceased Veteran – 10 points are added to the passing score or rating of the mother of a veteran who died under honorable conditions while on active duty during a war or expedition for which a campaign medal has been authorized.  She must also have been married to the father of the veteran, and she must live with the totally and permanently disabled husband (either the veterans’ father or her husband through remarriage).  OR she is widowed, divorced, or separated from the veterans’ father and has not remarried.  OR she remarried, but is widowed, divorced, or legally separated from her husband when she claims preference. </a:t>
            </a:r>
          </a:p>
          <a:p>
            <a:pPr>
              <a:lnSpc>
                <a:spcPct val="90000"/>
              </a:lnSpc>
            </a:pPr>
            <a:endParaRPr lang="en-US" dirty="0" smtClean="0">
              <a:latin typeface="Calibri" charset="0"/>
            </a:endParaRPr>
          </a:p>
          <a:p>
            <a:pPr>
              <a:lnSpc>
                <a:spcPct val="90000"/>
              </a:lnSpc>
            </a:pPr>
            <a:r>
              <a:rPr lang="en-US" dirty="0" smtClean="0">
                <a:latin typeface="Calibri" charset="0"/>
              </a:rPr>
              <a:t>Mother of a Disabled Veteran - 10 points are added to the passing score or rating of a mother of a living permanently and totally service-connected disabled veteran, separated under honorable conditions from active duty, performed at any time, and she is or was married to the father of the veteran; and lives with her totally and permanently disabled husband (either the veteran's father or her husband through remarriage); or Is widowed, divorced, or separated from the veteran's father and has not remarried; or  Remarried but is widowed, divorced, or legally separated from her husband when she claims preference. </a:t>
            </a:r>
          </a:p>
          <a:p>
            <a:pPr>
              <a:lnSpc>
                <a:spcPct val="90000"/>
              </a:lnSpc>
            </a:pPr>
            <a:r>
              <a:rPr lang="en-US" dirty="0" smtClean="0">
                <a:latin typeface="Calibri" charset="0"/>
              </a:rPr>
              <a:t/>
            </a:r>
            <a:br>
              <a:rPr lang="en-US" dirty="0" smtClean="0">
                <a:latin typeface="Calibri" charset="0"/>
              </a:rPr>
            </a:br>
            <a:r>
              <a:rPr lang="en-US" dirty="0" smtClean="0">
                <a:latin typeface="Calibri" charset="0"/>
              </a:rPr>
              <a:t>Preference is not given to widows or mothers of deceased veterans who qualify for preference under 5 U.S.C. 2108 (1) (B), (C) or (2). </a:t>
            </a:r>
          </a:p>
          <a:p>
            <a:pPr>
              <a:lnSpc>
                <a:spcPct val="90000"/>
              </a:lnSpc>
            </a:pPr>
            <a:endParaRPr lang="en-US" dirty="0" smtClean="0">
              <a:latin typeface="Calibri" charset="0"/>
            </a:endParaRPr>
          </a:p>
          <a:p>
            <a:pPr>
              <a:lnSpc>
                <a:spcPct val="90000"/>
              </a:lnSpc>
            </a:pPr>
            <a:endParaRPr lang="en-US" dirty="0" smtClean="0">
              <a:latin typeface="Calibri" charset="0"/>
            </a:endParaRPr>
          </a:p>
        </p:txBody>
      </p:sp>
      <p:sp>
        <p:nvSpPr>
          <p:cNvPr id="94212" name="Slide Number Placeholder 3"/>
          <p:cNvSpPr>
            <a:spLocks noGrp="1"/>
          </p:cNvSpPr>
          <p:nvPr>
            <p:ph type="sldNum" sz="quarter" idx="5"/>
          </p:nvPr>
        </p:nvSpPr>
        <p:spPr>
          <a:noFill/>
        </p:spPr>
        <p:txBody>
          <a:bodyPr/>
          <a:lstStyle/>
          <a:p>
            <a:fld id="{4F3D75D1-F923-48D6-B911-61D05F395862}"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a:lnSpc>
                <a:spcPct val="90000"/>
              </a:lnSpc>
            </a:pPr>
            <a:r>
              <a:rPr lang="en-US" dirty="0" smtClean="0">
                <a:latin typeface="Calibri" charset="0"/>
              </a:rPr>
              <a:t>This hiring authority was created to minimize disruptions to military families due to permanent relocation, disability, and deaths resulting from active duty service.  Spouses do NOT get a hiring preference or priority, but it allows managers to select them outside of the usual hiring process.</a:t>
            </a:r>
          </a:p>
          <a:p>
            <a:pPr>
              <a:lnSpc>
                <a:spcPct val="90000"/>
              </a:lnSpc>
            </a:pPr>
            <a:endParaRPr lang="en-US" dirty="0" smtClean="0">
              <a:latin typeface="Calibri" charset="0"/>
            </a:endParaRPr>
          </a:p>
          <a:p>
            <a:pPr>
              <a:lnSpc>
                <a:spcPct val="90000"/>
              </a:lnSpc>
            </a:pPr>
            <a:r>
              <a:rPr lang="en-US" dirty="0" smtClean="0">
                <a:latin typeface="Calibri" charset="0"/>
              </a:rPr>
              <a:t>Are all military spouses eligible? No.</a:t>
            </a:r>
          </a:p>
          <a:p>
            <a:pPr>
              <a:lnSpc>
                <a:spcPct val="90000"/>
              </a:lnSpc>
            </a:pPr>
            <a:endParaRPr lang="en-US" dirty="0" smtClean="0">
              <a:latin typeface="Calibri" charset="0"/>
            </a:endParaRPr>
          </a:p>
          <a:p>
            <a:pPr>
              <a:lnSpc>
                <a:spcPct val="90000"/>
              </a:lnSpc>
            </a:pPr>
            <a:r>
              <a:rPr lang="en-US" dirty="0" smtClean="0">
                <a:latin typeface="Calibri" charset="0"/>
              </a:rPr>
              <a:t>The authority allows agencies to appoint a military spouse without competition.  Agencies can choose to use this authority when filling competitive service positions on a temporary, term, or permanent basis. The authority does not entitle spouses to an appointment over any other applicant.  </a:t>
            </a:r>
          </a:p>
          <a:p>
            <a:pPr>
              <a:lnSpc>
                <a:spcPct val="90000"/>
              </a:lnSpc>
            </a:pPr>
            <a:endParaRPr lang="en-US" dirty="0" smtClean="0">
              <a:latin typeface="Calibri" charset="0"/>
            </a:endParaRPr>
          </a:p>
          <a:p>
            <a:pPr>
              <a:lnSpc>
                <a:spcPct val="90000"/>
              </a:lnSpc>
            </a:pPr>
            <a:r>
              <a:rPr lang="en-US" dirty="0" smtClean="0">
                <a:latin typeface="Calibri" charset="0"/>
              </a:rPr>
              <a:t>Under PCS… You must:</a:t>
            </a:r>
          </a:p>
          <a:p>
            <a:pPr>
              <a:lnSpc>
                <a:spcPct val="90000"/>
              </a:lnSpc>
              <a:buFontTx/>
              <a:buChar char="•"/>
            </a:pPr>
            <a:r>
              <a:rPr lang="en-US" dirty="0" smtClean="0">
                <a:latin typeface="Calibri" charset="0"/>
              </a:rPr>
              <a:t>Be authorized to relocate on the PCS orders</a:t>
            </a:r>
          </a:p>
          <a:p>
            <a:pPr>
              <a:lnSpc>
                <a:spcPct val="90000"/>
              </a:lnSpc>
              <a:buFontTx/>
              <a:buChar char="•"/>
            </a:pPr>
            <a:r>
              <a:rPr lang="en-US" dirty="0" smtClean="0">
                <a:latin typeface="Calibri" charset="0"/>
              </a:rPr>
              <a:t>Actually relocate to the new duty station</a:t>
            </a:r>
          </a:p>
          <a:p>
            <a:pPr>
              <a:lnSpc>
                <a:spcPct val="90000"/>
              </a:lnSpc>
              <a:buFontTx/>
              <a:buChar char="•"/>
            </a:pPr>
            <a:r>
              <a:rPr lang="en-US" dirty="0" smtClean="0">
                <a:latin typeface="Calibri" charset="0"/>
              </a:rPr>
              <a:t>Military spouses can only be appointed within the reasonable daily commuting distance of the new duty station</a:t>
            </a:r>
          </a:p>
          <a:p>
            <a:pPr>
              <a:lnSpc>
                <a:spcPct val="90000"/>
              </a:lnSpc>
              <a:buFontTx/>
              <a:buChar char="•"/>
            </a:pPr>
            <a:r>
              <a:rPr lang="en-US" dirty="0" smtClean="0">
                <a:latin typeface="Calibri" charset="0"/>
              </a:rPr>
              <a:t>The appointment must be made within 2 years of the PCS.</a:t>
            </a:r>
          </a:p>
          <a:p>
            <a:pPr>
              <a:lnSpc>
                <a:spcPct val="90000"/>
              </a:lnSpc>
              <a:buFontTx/>
              <a:buChar char="•"/>
            </a:pPr>
            <a:r>
              <a:rPr lang="en-US" dirty="0" smtClean="0">
                <a:latin typeface="Calibri" charset="0"/>
              </a:rPr>
              <a:t>NOTE: OPM is proposing to remove the 2-year limit</a:t>
            </a:r>
          </a:p>
          <a:p>
            <a:pPr>
              <a:lnSpc>
                <a:spcPct val="90000"/>
              </a:lnSpc>
              <a:buFontTx/>
              <a:buChar char="•"/>
            </a:pPr>
            <a:endParaRPr lang="en-US" dirty="0" smtClean="0">
              <a:latin typeface="Calibri" charset="0"/>
            </a:endParaRPr>
          </a:p>
          <a:p>
            <a:pPr>
              <a:lnSpc>
                <a:spcPct val="90000"/>
              </a:lnSpc>
            </a:pPr>
            <a:r>
              <a:rPr lang="en-US" dirty="0" smtClean="0">
                <a:latin typeface="Calibri" charset="0"/>
              </a:rPr>
              <a:t>Under 100% Disability…Eligible if military member: </a:t>
            </a:r>
          </a:p>
          <a:p>
            <a:pPr>
              <a:lnSpc>
                <a:spcPct val="90000"/>
              </a:lnSpc>
              <a:buFontTx/>
              <a:buChar char="•"/>
            </a:pPr>
            <a:r>
              <a:rPr lang="en-US" dirty="0" smtClean="0">
                <a:latin typeface="Calibri" charset="0"/>
              </a:rPr>
              <a:t> Retired under Chapter 61 of Title 10, U.S. Code with a 100% disability rating from the military department. </a:t>
            </a:r>
          </a:p>
          <a:p>
            <a:pPr>
              <a:lnSpc>
                <a:spcPct val="90000"/>
              </a:lnSpc>
              <a:buFontTx/>
              <a:buChar char="•"/>
            </a:pPr>
            <a:r>
              <a:rPr lang="en-US" dirty="0" smtClean="0">
                <a:latin typeface="Calibri" charset="0"/>
              </a:rPr>
              <a:t>Retired or was released from active duty and has a disability rating of 100% from the Department of Veterans’ Affairs or the military department.</a:t>
            </a:r>
          </a:p>
          <a:p>
            <a:pPr>
              <a:lnSpc>
                <a:spcPct val="90000"/>
              </a:lnSpc>
              <a:buFontTx/>
              <a:buChar char="•"/>
            </a:pPr>
            <a:r>
              <a:rPr lang="en-US" dirty="0" smtClean="0">
                <a:latin typeface="Calibri" charset="0"/>
              </a:rPr>
              <a:t>Must provide documentation of service member’s disability</a:t>
            </a:r>
          </a:p>
          <a:p>
            <a:pPr>
              <a:lnSpc>
                <a:spcPct val="90000"/>
              </a:lnSpc>
            </a:pPr>
            <a:endParaRPr lang="en-US" dirty="0" smtClean="0">
              <a:latin typeface="Calibri" charset="0"/>
            </a:endParaRPr>
          </a:p>
          <a:p>
            <a:pPr>
              <a:lnSpc>
                <a:spcPct val="90000"/>
              </a:lnSpc>
            </a:pPr>
            <a:r>
              <a:rPr lang="en-US" dirty="0" smtClean="0">
                <a:latin typeface="Calibri" charset="0"/>
              </a:rPr>
              <a:t>Under death… You are eligible if:</a:t>
            </a:r>
          </a:p>
          <a:p>
            <a:pPr>
              <a:lnSpc>
                <a:spcPct val="90000"/>
              </a:lnSpc>
              <a:buFontTx/>
              <a:buChar char="•"/>
            </a:pPr>
            <a:r>
              <a:rPr lang="en-US" dirty="0" smtClean="0">
                <a:latin typeface="Calibri" charset="0"/>
              </a:rPr>
              <a:t> Spouse was killed while on active duty </a:t>
            </a:r>
          </a:p>
          <a:p>
            <a:pPr>
              <a:lnSpc>
                <a:spcPct val="90000"/>
              </a:lnSpc>
              <a:buFontTx/>
              <a:buChar char="•"/>
            </a:pPr>
            <a:r>
              <a:rPr lang="en-US" dirty="0" smtClean="0">
                <a:latin typeface="Calibri" charset="0"/>
              </a:rPr>
              <a:t> You are not remarried</a:t>
            </a:r>
          </a:p>
          <a:p>
            <a:pPr>
              <a:lnSpc>
                <a:spcPct val="90000"/>
              </a:lnSpc>
              <a:buFontTx/>
              <a:buChar char="•"/>
            </a:pPr>
            <a:r>
              <a:rPr lang="en-US" dirty="0" smtClean="0">
                <a:latin typeface="Calibri" charset="0"/>
              </a:rPr>
              <a:t> Must provide documentation of the death and marital status at the time of death</a:t>
            </a:r>
          </a:p>
          <a:p>
            <a:pPr>
              <a:lnSpc>
                <a:spcPct val="90000"/>
              </a:lnSpc>
            </a:pPr>
            <a:endParaRPr lang="en-US" dirty="0" smtClean="0">
              <a:latin typeface="Calibri" charset="0"/>
            </a:endParaRPr>
          </a:p>
          <a:p>
            <a:pPr>
              <a:lnSpc>
                <a:spcPct val="90000"/>
              </a:lnSpc>
            </a:pPr>
            <a:endParaRPr lang="en-US" dirty="0" smtClean="0">
              <a:latin typeface="Calibri" charset="0"/>
            </a:endParaRPr>
          </a:p>
          <a:p>
            <a:pPr>
              <a:lnSpc>
                <a:spcPct val="90000"/>
              </a:lnSpc>
            </a:pPr>
            <a:r>
              <a:rPr lang="en-US" dirty="0" smtClean="0">
                <a:latin typeface="Calibri" charset="0"/>
              </a:rPr>
              <a:t>Military Spouse Preference is a </a:t>
            </a:r>
            <a:r>
              <a:rPr lang="en-US" dirty="0" err="1" smtClean="0">
                <a:latin typeface="Calibri" charset="0"/>
              </a:rPr>
              <a:t>seaprate</a:t>
            </a:r>
            <a:r>
              <a:rPr lang="en-US" dirty="0" smtClean="0">
                <a:latin typeface="Calibri" charset="0"/>
              </a:rPr>
              <a:t> Department of Defense program applicable to positions being filled both in the continental U.S. and at overseas locations. For more information, contact your local DOD personnel office.  </a:t>
            </a:r>
          </a:p>
          <a:p>
            <a:pPr>
              <a:lnSpc>
                <a:spcPct val="90000"/>
              </a:lnSpc>
              <a:buFontTx/>
              <a:buChar char="•"/>
            </a:pPr>
            <a:endParaRPr lang="en-US" dirty="0" smtClean="0">
              <a:latin typeface="Calibri" charset="0"/>
            </a:endParaRPr>
          </a:p>
          <a:p>
            <a:pPr>
              <a:lnSpc>
                <a:spcPct val="90000"/>
              </a:lnSpc>
            </a:pPr>
            <a:endParaRPr lang="en-US" dirty="0" smtClean="0">
              <a:latin typeface="Calibri" charset="0"/>
            </a:endParaRPr>
          </a:p>
          <a:p>
            <a:pPr>
              <a:lnSpc>
                <a:spcPct val="90000"/>
              </a:lnSpc>
            </a:pPr>
            <a:endParaRPr lang="en-US" dirty="0" smtClean="0">
              <a:latin typeface="Calibri" charset="0"/>
            </a:endParaRPr>
          </a:p>
          <a:p>
            <a:pPr>
              <a:lnSpc>
                <a:spcPct val="90000"/>
              </a:lnSpc>
            </a:pPr>
            <a:endParaRPr lang="en-US" dirty="0" smtClean="0">
              <a:latin typeface="Calibri" charset="0"/>
            </a:endParaRPr>
          </a:p>
          <a:p>
            <a:pPr>
              <a:lnSpc>
                <a:spcPct val="90000"/>
              </a:lnSpc>
            </a:pPr>
            <a:endParaRPr lang="en-US" dirty="0" smtClean="0">
              <a:latin typeface="Calibri" charset="0"/>
            </a:endParaRPr>
          </a:p>
        </p:txBody>
      </p:sp>
      <p:sp>
        <p:nvSpPr>
          <p:cNvPr id="95236" name="Slide Number Placeholder 3"/>
          <p:cNvSpPr>
            <a:spLocks noGrp="1"/>
          </p:cNvSpPr>
          <p:nvPr>
            <p:ph type="sldNum" sz="quarter" idx="5"/>
          </p:nvPr>
        </p:nvSpPr>
        <p:spPr>
          <a:noFill/>
        </p:spPr>
        <p:txBody>
          <a:bodyPr/>
          <a:lstStyle/>
          <a:p>
            <a:fld id="{F9ADF35D-5B8B-48CC-96A0-BB9BF81D8AFC}"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Calibri" charset="0"/>
              </a:rPr>
              <a:t>Apply on USAJOBS as usual.  You can ask to be considered along with everyone else, or non-competitively as a military spouse. </a:t>
            </a:r>
          </a:p>
          <a:p>
            <a:endParaRPr lang="en-US" smtClean="0">
              <a:latin typeface="Calibri" charset="0"/>
            </a:endParaRPr>
          </a:p>
          <a:p>
            <a:r>
              <a:rPr lang="en-US" smtClean="0">
                <a:latin typeface="Calibri" charset="0"/>
              </a:rPr>
              <a:t>You can use your eligibility once per relocation/PCS order.  If your spouse gets another set of PCS orders and have to relocate again, it’s two years from that set of orders.</a:t>
            </a:r>
          </a:p>
          <a:p>
            <a:endParaRPr lang="en-US" smtClean="0">
              <a:latin typeface="Calibri" charset="0"/>
            </a:endParaRPr>
          </a:p>
          <a:p>
            <a:r>
              <a:rPr lang="en-US" smtClean="0">
                <a:latin typeface="Calibri" charset="0"/>
              </a:rPr>
              <a:t>Spouses do NOT get a hiring preference or priority, but it allows managers to select them outside of the usual hiring process.</a:t>
            </a:r>
          </a:p>
          <a:p>
            <a:endParaRPr lang="en-US" smtClean="0">
              <a:latin typeface="Calibri" charset="0"/>
            </a:endParaRPr>
          </a:p>
        </p:txBody>
      </p:sp>
      <p:sp>
        <p:nvSpPr>
          <p:cNvPr id="96260" name="Slide Number Placeholder 3"/>
          <p:cNvSpPr>
            <a:spLocks noGrp="1"/>
          </p:cNvSpPr>
          <p:nvPr>
            <p:ph type="sldNum" sz="quarter" idx="5"/>
          </p:nvPr>
        </p:nvSpPr>
        <p:spPr>
          <a:noFill/>
        </p:spPr>
        <p:txBody>
          <a:bodyPr/>
          <a:lstStyle/>
          <a:p>
            <a:fld id="{273F0C64-97AF-4B2A-AE60-202E2D05520A}"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latin typeface="Calibri" charset="0"/>
              </a:rPr>
              <a:t>This is the Federal Government’s sole source of consistent and accurate information on Federal employment for veterans.  It is a result of President Obama’s Veterans Employment Initiative, Executive Order 13518.</a:t>
            </a:r>
          </a:p>
          <a:p>
            <a:endParaRPr lang="en-US" smtClean="0">
              <a:latin typeface="Calibri" charset="0"/>
            </a:endParaRPr>
          </a:p>
        </p:txBody>
      </p:sp>
      <p:sp>
        <p:nvSpPr>
          <p:cNvPr id="97284" name="Slide Number Placeholder 3"/>
          <p:cNvSpPr>
            <a:spLocks noGrp="1"/>
          </p:cNvSpPr>
          <p:nvPr>
            <p:ph type="sldNum" sz="quarter" idx="5"/>
          </p:nvPr>
        </p:nvSpPr>
        <p:spPr>
          <a:noFill/>
        </p:spPr>
        <p:txBody>
          <a:bodyPr/>
          <a:lstStyle/>
          <a:p>
            <a:fld id="{5AC81AE3-E3C8-4882-A2DC-99EEA2334F00}"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14425" y="693738"/>
            <a:ext cx="4600575" cy="3451225"/>
          </a:xfrm>
          <a:ln/>
        </p:spPr>
      </p:sp>
      <p:sp>
        <p:nvSpPr>
          <p:cNvPr id="52228" name="Slide Number Placeholder 3"/>
          <p:cNvSpPr>
            <a:spLocks noGrp="1"/>
          </p:cNvSpPr>
          <p:nvPr>
            <p:ph type="sldNum" sz="quarter" idx="5"/>
          </p:nvPr>
        </p:nvSpPr>
        <p:spPr>
          <a:noFill/>
        </p:spPr>
        <p:txBody>
          <a:bodyPr/>
          <a:lstStyle/>
          <a:p>
            <a:fld id="{E61FA6BE-AAE3-4A72-BA3C-A1CA3403408E}" type="slidenum">
              <a:rPr lang="en-US" smtClean="0"/>
              <a:pPr/>
              <a:t>2</a:t>
            </a:fld>
            <a:endParaRPr lang="en-US" smtClean="0"/>
          </a:p>
        </p:txBody>
      </p:sp>
      <p:sp>
        <p:nvSpPr>
          <p:cNvPr id="2" name="Notes Placeholder 1"/>
          <p:cNvSpPr>
            <a:spLocks noGrp="1"/>
          </p:cNvSpPr>
          <p:nvPr>
            <p:ph type="body" sz="quarter" idx="10"/>
          </p:nvPr>
        </p:nvSpPr>
        <p:spPr/>
        <p:txBody>
          <a:bodyPr/>
          <a:lstStyle/>
          <a:p>
            <a:pPr eaLnBrk="1" hangingPunct="1"/>
            <a:r>
              <a:rPr lang="en-US" dirty="0" smtClean="0">
                <a:solidFill>
                  <a:srgbClr val="FF0000"/>
                </a:solidFill>
              </a:rPr>
              <a:t>Read notes not slides</a:t>
            </a:r>
          </a:p>
          <a:p>
            <a:pPr eaLnBrk="1" hangingPunct="1">
              <a:buFontTx/>
              <a:buChar char="•"/>
            </a:pPr>
            <a:r>
              <a:rPr lang="en-US" dirty="0" smtClean="0"/>
              <a:t>Hiring Reform was announced in May 2010. It was the first time a President directly issued a memo to agencies to make specific changes to hiring processes. </a:t>
            </a:r>
          </a:p>
          <a:p>
            <a:pPr eaLnBrk="1" hangingPunct="1">
              <a:buFontTx/>
              <a:buChar char="•"/>
            </a:pPr>
            <a:r>
              <a:rPr lang="en-US" dirty="0" smtClean="0"/>
              <a:t>OPM was given specific mandates while the rest of the agencies were given several months to comply. </a:t>
            </a:r>
          </a:p>
          <a:p>
            <a:pPr eaLnBrk="1" hangingPunct="1">
              <a:buFontTx/>
              <a:buChar char="•"/>
            </a:pPr>
            <a:r>
              <a:rPr lang="en-US" dirty="0" smtClean="0"/>
              <a:t>As of November 1, 2010, many of the changes have been implemented. </a:t>
            </a:r>
          </a:p>
          <a:p>
            <a:pPr eaLnBrk="1" hangingPunct="1"/>
            <a:r>
              <a:rPr lang="en-US" sz="1100" dirty="0" smtClean="0">
                <a:solidFill>
                  <a:srgbClr val="FF0000"/>
                </a:solidFill>
              </a:rPr>
              <a:t>Know the audience – if they have never applied before, do not spend much time on what used to be done; </a:t>
            </a:r>
          </a:p>
          <a:p>
            <a:pPr eaLnBrk="1" hangingPunct="1">
              <a:buFontTx/>
              <a:buChar char="•"/>
            </a:pPr>
            <a:r>
              <a:rPr lang="en-US" dirty="0" smtClean="0"/>
              <a:t>The process has vastly improved and if you have applied before you will immediately see the differences. </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smtClean="0">
                <a:latin typeface="Calibri" charset="0"/>
              </a:rPr>
              <a:t>Are you a student or recent graduate looking to make a difference by working for the Federal government? The Federal government is comprised of over 300 agencies with jobs for nearly every interest you may have. For student and recent graduate audiences, this is one of the most important and relevant sections of the presentation, as these programs are specific to these audiences.  Many veterans are using the GI Bill or other VA educational benefit to attend school.</a:t>
            </a:r>
          </a:p>
        </p:txBody>
      </p:sp>
      <p:sp>
        <p:nvSpPr>
          <p:cNvPr id="98308" name="Slide Number Placeholder 3"/>
          <p:cNvSpPr>
            <a:spLocks noGrp="1"/>
          </p:cNvSpPr>
          <p:nvPr>
            <p:ph type="sldNum" sz="quarter" idx="5"/>
          </p:nvPr>
        </p:nvSpPr>
        <p:spPr>
          <a:noFill/>
        </p:spPr>
        <p:txBody>
          <a:bodyPr/>
          <a:lstStyle/>
          <a:p>
            <a:fld id="{5FA6DBAA-F947-4911-AF84-A50DF0B3499F}"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027" y="8829675"/>
            <a:ext cx="2972421" cy="465138"/>
          </a:xfrm>
          <a:prstGeom prst="rect">
            <a:avLst/>
          </a:prstGeom>
          <a:noFill/>
          <a:ln w="9525">
            <a:noFill/>
            <a:miter lim="800000"/>
            <a:headEnd/>
            <a:tailEnd/>
          </a:ln>
        </p:spPr>
        <p:txBody>
          <a:bodyPr lIns="93118" tIns="46560" rIns="93118" bIns="46560" anchor="b"/>
          <a:lstStyle/>
          <a:p>
            <a:pPr algn="r" defTabSz="931863"/>
            <a:fld id="{AF83CDCB-82E3-45A9-8D8F-A285DBB62321}" type="slidenum">
              <a:rPr lang="en-US" sz="1200">
                <a:latin typeface="Arial" charset="0"/>
              </a:rPr>
              <a:pPr algn="r" defTabSz="931863"/>
              <a:t>24</a:t>
            </a:fld>
            <a:endParaRPr lang="en-US" sz="1200">
              <a:latin typeface="Arial" charset="0"/>
            </a:endParaRPr>
          </a:p>
        </p:txBody>
      </p:sp>
      <p:sp>
        <p:nvSpPr>
          <p:cNvPr id="99331" name="Rectangle 2"/>
          <p:cNvSpPr>
            <a:spLocks noGrp="1" noChangeArrowheads="1"/>
          </p:cNvSpPr>
          <p:nvPr>
            <p:ph type="body" idx="1"/>
          </p:nvPr>
        </p:nvSpPr>
        <p:spPr>
          <a:xfrm>
            <a:off x="686421" y="4416425"/>
            <a:ext cx="5485158" cy="4184650"/>
          </a:xfrm>
          <a:noFill/>
          <a:ln/>
        </p:spPr>
        <p:txBody>
          <a:bodyPr lIns="93118" tIns="46560" rIns="93118" bIns="46560"/>
          <a:lstStyle/>
          <a:p>
            <a:pPr>
              <a:lnSpc>
                <a:spcPct val="90000"/>
              </a:lnSpc>
            </a:pPr>
            <a:r>
              <a:rPr lang="en-US" dirty="0" smtClean="0">
                <a:latin typeface="Calibri" charset="0"/>
              </a:rPr>
              <a:t>On December 27, 2010, President Obama signed Executive Order 13562, entitled “Recruiting and Hiring Students and Recent Graduates.” This Executive Order establishes a Pathways Programs framework with three clear excepted-service program paths tailored to recruit, hire, develop, and retain students and recent graduates. It lays the groundwork to improve recruiting efforts; offers clear paths to Federal internships for students from high school through post-graduate school and to careers for recent graduates; and provides meaningful training and career development opportunities for individuals who are at the beginning of their Federal careers. The three program paths included in its framework are: an Internship Program, a Recent Graduates Program, and a reinvigorated Presidential Management Fellows (PMF) Program. </a:t>
            </a:r>
            <a:r>
              <a:rPr lang="en-US" b="1" dirty="0" smtClean="0">
                <a:latin typeface="Calibri" charset="0"/>
              </a:rPr>
              <a:t>Final rules to implement Pathways</a:t>
            </a:r>
            <a:r>
              <a:rPr lang="en-US" b="1" baseline="0" dirty="0" smtClean="0">
                <a:latin typeface="Calibri" charset="0"/>
              </a:rPr>
              <a:t> will take effect on July 10, 2012;</a:t>
            </a:r>
            <a:r>
              <a:rPr lang="en-US" dirty="0" smtClean="0">
                <a:latin typeface="Calibri" charset="0"/>
              </a:rPr>
              <a:t> for more information, you can visit: </a:t>
            </a:r>
            <a:r>
              <a:rPr lang="en-US" u="sng" dirty="0" smtClean="0">
                <a:latin typeface="Calibri" charset="0"/>
                <a:hlinkClick r:id="rId3"/>
              </a:rPr>
              <a:t>www.opm.gov/hiringreform/pathways</a:t>
            </a:r>
            <a:r>
              <a:rPr lang="en-US" dirty="0" smtClean="0">
                <a:latin typeface="Calibri" charset="0"/>
              </a:rPr>
              <a:t>.</a:t>
            </a:r>
            <a:br>
              <a:rPr lang="en-US" dirty="0" smtClean="0">
                <a:latin typeface="Calibri" charset="0"/>
              </a:rPr>
            </a:br>
            <a:endParaRPr lang="en-US" sz="1000" dirty="0" smtClean="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027" y="8829675"/>
            <a:ext cx="2972421" cy="465138"/>
          </a:xfrm>
          <a:prstGeom prst="rect">
            <a:avLst/>
          </a:prstGeom>
          <a:noFill/>
          <a:ln w="9525">
            <a:noFill/>
            <a:miter lim="800000"/>
            <a:headEnd/>
            <a:tailEnd/>
          </a:ln>
        </p:spPr>
        <p:txBody>
          <a:bodyPr lIns="93118" tIns="46560" rIns="93118" bIns="46560" anchor="b"/>
          <a:lstStyle/>
          <a:p>
            <a:pPr algn="r" defTabSz="931863"/>
            <a:fld id="{CEDADEC0-6862-4AAB-9B5B-BCDF02F5AC14}" type="slidenum">
              <a:rPr lang="en-US" sz="1200">
                <a:latin typeface="Arial" charset="0"/>
              </a:rPr>
              <a:pPr algn="r" defTabSz="931863"/>
              <a:t>25</a:t>
            </a:fld>
            <a:endParaRPr lang="en-US" sz="1200">
              <a:latin typeface="Arial" charset="0"/>
            </a:endParaRPr>
          </a:p>
        </p:txBody>
      </p:sp>
      <p:sp>
        <p:nvSpPr>
          <p:cNvPr id="103427" name="Rectangle 2"/>
          <p:cNvSpPr>
            <a:spLocks noGrp="1" noChangeArrowheads="1"/>
          </p:cNvSpPr>
          <p:nvPr>
            <p:ph type="body" idx="1"/>
          </p:nvPr>
        </p:nvSpPr>
        <p:spPr>
          <a:xfrm>
            <a:off x="686421" y="4416425"/>
            <a:ext cx="5485158" cy="4184650"/>
          </a:xfrm>
          <a:noFill/>
          <a:ln/>
        </p:spPr>
        <p:txBody>
          <a:bodyPr lIns="93118" tIns="46560" rIns="93118" bIns="46560"/>
          <a:lstStyle/>
          <a:p>
            <a:pPr>
              <a:lnSpc>
                <a:spcPct val="90000"/>
              </a:lnSpc>
            </a:pPr>
            <a:r>
              <a:rPr lang="en-US" dirty="0" smtClean="0">
                <a:latin typeface="Calibri" charset="0"/>
              </a:rPr>
              <a:t>The three program paths included in Pathways are: an Internship Program, a Recent Graduates Program, and a reinvigorated Presidential Management Fellows (PMF) Program (</a:t>
            </a:r>
            <a:r>
              <a:rPr lang="en-US" i="1" dirty="0" smtClean="0">
                <a:latin typeface="Calibri" charset="0"/>
              </a:rPr>
              <a:t>note: explain each based on the text included on this slide</a:t>
            </a:r>
            <a:r>
              <a:rPr lang="en-US" dirty="0" smtClean="0">
                <a:latin typeface="Calibri" charset="0"/>
              </a:rPr>
              <a:t>). </a:t>
            </a:r>
            <a:br>
              <a:rPr lang="en-US" dirty="0" smtClean="0">
                <a:latin typeface="Calibri" charset="0"/>
              </a:rPr>
            </a:br>
            <a:endParaRPr lang="en-US" dirty="0" smtClean="0">
              <a:latin typeface="Calibri" charset="0"/>
            </a:endParaRPr>
          </a:p>
          <a:p>
            <a:pPr>
              <a:lnSpc>
                <a:spcPct val="90000"/>
              </a:lnSpc>
            </a:pPr>
            <a:r>
              <a:rPr lang="en-US" sz="1000" i="1" dirty="0" smtClean="0">
                <a:latin typeface="Calibri" charset="0"/>
              </a:rPr>
              <a:t>Note to Presenter – make a note that Veterans Preference also applies to these Pathways Programs.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027" y="8829675"/>
            <a:ext cx="2972421" cy="465138"/>
          </a:xfrm>
          <a:prstGeom prst="rect">
            <a:avLst/>
          </a:prstGeom>
          <a:noFill/>
          <a:ln w="9525">
            <a:noFill/>
            <a:miter lim="800000"/>
            <a:headEnd/>
            <a:tailEnd/>
          </a:ln>
        </p:spPr>
        <p:txBody>
          <a:bodyPr lIns="93118" tIns="46560" rIns="93118" bIns="46560" anchor="b"/>
          <a:lstStyle/>
          <a:p>
            <a:pPr algn="r" defTabSz="931863"/>
            <a:fld id="{0C54C2CB-7552-4757-99BF-F0190BA965B5}" type="slidenum">
              <a:rPr lang="en-US" sz="1200">
                <a:latin typeface="Arial" charset="0"/>
              </a:rPr>
              <a:pPr algn="r" defTabSz="931863"/>
              <a:t>26</a:t>
            </a:fld>
            <a:endParaRPr lang="en-US" sz="1200">
              <a:latin typeface="Arial" charset="0"/>
            </a:endParaRPr>
          </a:p>
        </p:txBody>
      </p:sp>
      <p:sp>
        <p:nvSpPr>
          <p:cNvPr id="104451" name="Rectangle 2"/>
          <p:cNvSpPr>
            <a:spLocks noGrp="1" noRot="1" noChangeAspect="1" noChangeArrowheads="1" noTextEdit="1"/>
          </p:cNvSpPr>
          <p:nvPr>
            <p:ph type="sldImg"/>
          </p:nvPr>
        </p:nvSpPr>
        <p:spPr>
          <a:xfrm>
            <a:off x="1103313" y="695325"/>
            <a:ext cx="4648200" cy="3486150"/>
          </a:xfrm>
          <a:ln/>
        </p:spPr>
      </p:sp>
      <p:sp>
        <p:nvSpPr>
          <p:cNvPr id="104452" name="Rectangle 3"/>
          <p:cNvSpPr>
            <a:spLocks noGrp="1" noChangeArrowheads="1"/>
          </p:cNvSpPr>
          <p:nvPr>
            <p:ph type="body" idx="1"/>
          </p:nvPr>
        </p:nvSpPr>
        <p:spPr>
          <a:xfrm>
            <a:off x="686421" y="4416425"/>
            <a:ext cx="5485158" cy="4184650"/>
          </a:xfrm>
          <a:noFill/>
          <a:ln/>
        </p:spPr>
        <p:txBody>
          <a:bodyPr lIns="93118" tIns="46560" rIns="93118" bIns="46560"/>
          <a:lstStyle/>
          <a:p>
            <a:r>
              <a:rPr lang="en-US" dirty="0" smtClean="0">
                <a:latin typeface="Calibri" charset="0"/>
              </a:rPr>
              <a:t>So, how do you find these opportunities? While not an exhaustive list, I can offer a few tips for how to find these opportunities. While not all available student positions are included on this site, the search engine on the web page displayed here, www.usajobs.gov/studentjobs (i.e., the students sub-page of USAJOBS), will help you navigate those positions agencies </a:t>
            </a:r>
            <a:r>
              <a:rPr lang="en-US" i="1" dirty="0" smtClean="0">
                <a:latin typeface="Calibri" charset="0"/>
              </a:rPr>
              <a:t>have</a:t>
            </a:r>
            <a:r>
              <a:rPr lang="en-US" dirty="0" smtClean="0">
                <a:latin typeface="Calibri" charset="0"/>
              </a:rPr>
              <a:t> decided to post here. You can also inquire about Federal student opportunities by checking with your school’s career center and/or academic advisor(s), or contacting directly the agency(s) at which you wish to work. If you ever have the opportunity to attend a career fair hosted by school, this also represents an excellent opportunity to inquire about student positions as you are visiting the various Federal employer booths.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latin typeface="Calibri" charset="0"/>
            </a:endParaRPr>
          </a:p>
        </p:txBody>
      </p:sp>
      <p:sp>
        <p:nvSpPr>
          <p:cNvPr id="106500" name="Slide Number Placeholder 3"/>
          <p:cNvSpPr>
            <a:spLocks noGrp="1"/>
          </p:cNvSpPr>
          <p:nvPr>
            <p:ph type="sldNum" sz="quarter" idx="5"/>
          </p:nvPr>
        </p:nvSpPr>
        <p:spPr>
          <a:noFill/>
        </p:spPr>
        <p:txBody>
          <a:bodyPr/>
          <a:lstStyle/>
          <a:p>
            <a:fld id="{C13D2B22-7096-4DF6-844D-EF49A666B7AF}" type="slidenum">
              <a:rPr lang="en-US" smtClean="0"/>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marL="171450" indent="-171450">
              <a:lnSpc>
                <a:spcPct val="90000"/>
              </a:lnSpc>
            </a:pPr>
            <a:r>
              <a:rPr lang="en-US" smtClean="0">
                <a:latin typeface="Calibri" charset="0"/>
              </a:rPr>
              <a:t>Schedule A Hiring Process Requirements </a:t>
            </a:r>
          </a:p>
          <a:p>
            <a:pPr marL="171450" indent="-171450">
              <a:lnSpc>
                <a:spcPct val="90000"/>
              </a:lnSpc>
              <a:buFontTx/>
              <a:buAutoNum type="arabicPeriod"/>
            </a:pPr>
            <a:r>
              <a:rPr lang="en-US" smtClean="0">
                <a:latin typeface="Calibri" charset="0"/>
              </a:rPr>
              <a:t>You have to have a disability that falls into one of three categories: An intellectual disability, a psychiatric disability, or a severe physical disability. </a:t>
            </a:r>
          </a:p>
        </p:txBody>
      </p:sp>
      <p:sp>
        <p:nvSpPr>
          <p:cNvPr id="107524" name="Slide Number Placeholder 3"/>
          <p:cNvSpPr>
            <a:spLocks noGrp="1"/>
          </p:cNvSpPr>
          <p:nvPr>
            <p:ph type="sldNum" sz="quarter" idx="5"/>
          </p:nvPr>
        </p:nvSpPr>
        <p:spPr>
          <a:noFill/>
        </p:spPr>
        <p:txBody>
          <a:bodyPr/>
          <a:lstStyle/>
          <a:p>
            <a:fld id="{698B9153-E4D7-4119-B483-58EBDD2653C8}" type="slidenum">
              <a:rPr lang="en-US" smtClean="0"/>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marL="171450" indent="-171450" eaLnBrk="1" hangingPunct="1">
              <a:lnSpc>
                <a:spcPct val="90000"/>
              </a:lnSpc>
            </a:pPr>
            <a:r>
              <a:rPr lang="en-US" sz="1100" smtClean="0">
                <a:latin typeface="Calibri" charset="0"/>
              </a:rPr>
              <a:t>Applying for Jobs using Schedule A (for people with disabilities)</a:t>
            </a:r>
          </a:p>
          <a:p>
            <a:pPr marL="171450" indent="-171450">
              <a:lnSpc>
                <a:spcPct val="80000"/>
              </a:lnSpc>
            </a:pPr>
            <a:endParaRPr lang="en-US" sz="1100" smtClean="0">
              <a:latin typeface="Calibri" charset="0"/>
            </a:endParaRPr>
          </a:p>
          <a:p>
            <a:pPr marL="171450" indent="-171450">
              <a:lnSpc>
                <a:spcPct val="80000"/>
              </a:lnSpc>
            </a:pPr>
            <a:r>
              <a:rPr lang="en-US" sz="1100" smtClean="0">
                <a:latin typeface="Calibri" charset="0"/>
              </a:rPr>
              <a:t>How do you find these jobs? You won’t necessarily find jobs listed under Schedule A. Schedule A is just a shortcut name for the hiring authority an agency can use to hire people with disabilities for any job.</a:t>
            </a:r>
          </a:p>
          <a:p>
            <a:pPr marL="171450" indent="-171450">
              <a:lnSpc>
                <a:spcPct val="80000"/>
              </a:lnSpc>
            </a:pPr>
            <a:endParaRPr lang="en-US" sz="1100" smtClean="0">
              <a:latin typeface="Calibri" charset="0"/>
            </a:endParaRPr>
          </a:p>
          <a:p>
            <a:pPr marL="171450" indent="-171450">
              <a:lnSpc>
                <a:spcPct val="80000"/>
              </a:lnSpc>
            </a:pPr>
            <a:r>
              <a:rPr lang="en-US" sz="1100" smtClean="0">
                <a:latin typeface="Calibri" charset="0"/>
              </a:rPr>
              <a:t>Search for jobs you might be interested in on USAJOBS.  Search for locations where you’d like to work, and for jobs you believe you can do based on your knowledge, education, skills and so on.</a:t>
            </a:r>
          </a:p>
          <a:p>
            <a:pPr marL="171450" indent="-171450">
              <a:lnSpc>
                <a:spcPct val="80000"/>
              </a:lnSpc>
            </a:pPr>
            <a:endParaRPr lang="en-US" sz="1100" smtClean="0">
              <a:latin typeface="Calibri" charset="0"/>
            </a:endParaRPr>
          </a:p>
          <a:p>
            <a:pPr marL="171450" indent="-171450">
              <a:lnSpc>
                <a:spcPct val="80000"/>
              </a:lnSpc>
            </a:pPr>
            <a:r>
              <a:rPr lang="en-US" sz="1100" smtClean="0">
                <a:latin typeface="Calibri" charset="0"/>
              </a:rPr>
              <a:t>You will need a letter stating that you have a disability that will also include certification of job readiness. We call it the Schedule A Letter. It can come from a licensed medical professional, a vocational rehabilitation specialist, or from any federal or state agency that issues or provides disability benefits. </a:t>
            </a:r>
          </a:p>
          <a:p>
            <a:pPr marL="171450" indent="-171450">
              <a:lnSpc>
                <a:spcPct val="80000"/>
              </a:lnSpc>
            </a:pPr>
            <a:endParaRPr lang="en-US" sz="1100" smtClean="0">
              <a:latin typeface="Calibri" charset="0"/>
            </a:endParaRPr>
          </a:p>
          <a:p>
            <a:pPr marL="171450" indent="-171450">
              <a:lnSpc>
                <a:spcPct val="80000"/>
              </a:lnSpc>
            </a:pPr>
            <a:r>
              <a:rPr lang="en-US" sz="1100" smtClean="0">
                <a:latin typeface="Calibri" charset="0"/>
              </a:rPr>
              <a:t>Most agencies have Selective Placement Program Coordinators that are often in their Human Resources Office. These are people who will help you navigate though the agency’s hiring process.</a:t>
            </a:r>
          </a:p>
          <a:p>
            <a:pPr marL="171450" indent="-171450">
              <a:lnSpc>
                <a:spcPct val="80000"/>
              </a:lnSpc>
            </a:pPr>
            <a:endParaRPr lang="en-US" sz="1100" smtClean="0">
              <a:latin typeface="Calibri" charset="0"/>
            </a:endParaRPr>
          </a:p>
          <a:p>
            <a:pPr marL="171450" indent="-171450">
              <a:lnSpc>
                <a:spcPct val="80000"/>
              </a:lnSpc>
            </a:pPr>
            <a:r>
              <a:rPr lang="en-US" sz="1100" smtClean="0">
                <a:latin typeface="Calibri" charset="0"/>
              </a:rPr>
              <a:t>Agencies often have their own rules about job readiness so contacting the Human Resources office or the Selective Placement Program Coordinator could save you some time.</a:t>
            </a:r>
          </a:p>
          <a:p>
            <a:pPr marL="171450" indent="-171450">
              <a:lnSpc>
                <a:spcPct val="80000"/>
              </a:lnSpc>
            </a:pPr>
            <a:endParaRPr lang="en-US" sz="1100" smtClean="0">
              <a:latin typeface="Calibri" charset="0"/>
            </a:endParaRPr>
          </a:p>
          <a:p>
            <a:pPr marL="171450" indent="-171450">
              <a:lnSpc>
                <a:spcPct val="80000"/>
              </a:lnSpc>
            </a:pPr>
            <a:r>
              <a:rPr lang="en-US" sz="1100" smtClean="0">
                <a:latin typeface="Calibri" charset="0"/>
              </a:rPr>
              <a:t>OPM has a list of Selective Placement Program Coordinator’s on our website at http://www.opm.gov/disability/SSPCoord.asp  </a:t>
            </a:r>
          </a:p>
          <a:p>
            <a:pPr marL="171450" indent="-171450">
              <a:lnSpc>
                <a:spcPct val="90000"/>
              </a:lnSpc>
            </a:pPr>
            <a:endParaRPr lang="en-US" sz="1100" smtClean="0">
              <a:latin typeface="Calibri" charset="0"/>
            </a:endParaRPr>
          </a:p>
        </p:txBody>
      </p:sp>
      <p:sp>
        <p:nvSpPr>
          <p:cNvPr id="108548" name="Slide Number Placeholder 3"/>
          <p:cNvSpPr>
            <a:spLocks noGrp="1"/>
          </p:cNvSpPr>
          <p:nvPr>
            <p:ph type="sldNum" sz="quarter" idx="5"/>
          </p:nvPr>
        </p:nvSpPr>
        <p:spPr>
          <a:noFill/>
        </p:spPr>
        <p:txBody>
          <a:bodyPr/>
          <a:lstStyle/>
          <a:p>
            <a:fld id="{F570DF67-35F3-4EA3-8A33-652870D3727B}" type="slidenum">
              <a:rPr lang="en-US" smtClean="0"/>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marL="171450" indent="-171450"/>
            <a:r>
              <a:rPr lang="en-US" smtClean="0">
                <a:latin typeface="Calibri" charset="0"/>
              </a:rPr>
              <a:t>Samples of these letters are on USAJOBS. On the home page, there is a link for Individuals with Disabilities.</a:t>
            </a:r>
          </a:p>
          <a:p>
            <a:pPr marL="171450" indent="-171450"/>
            <a:endParaRPr lang="en-US" smtClean="0">
              <a:latin typeface="Calibri" charset="0"/>
            </a:endParaRPr>
          </a:p>
          <a:p>
            <a:pPr marL="171450" indent="-171450"/>
            <a:r>
              <a:rPr lang="en-US" smtClean="0">
                <a:latin typeface="Calibri" charset="0"/>
              </a:rPr>
              <a:t>Once you find a job you’re interested in, let the agency know you’re eligible for Schedule A by submitting a copy of your Schedule A letter and your Certification of Job Readiness with your resume. </a:t>
            </a:r>
          </a:p>
          <a:p>
            <a:pPr marL="171450" indent="-171450" eaLnBrk="1" hangingPunct="1"/>
            <a:endParaRPr lang="en-US" smtClean="0">
              <a:latin typeface="Calibri" charset="0"/>
            </a:endParaRPr>
          </a:p>
          <a:p>
            <a:pPr marL="171450" indent="-171450"/>
            <a:endParaRPr lang="en-US" smtClean="0">
              <a:latin typeface="Calibri" charset="0"/>
            </a:endParaRPr>
          </a:p>
        </p:txBody>
      </p:sp>
      <p:sp>
        <p:nvSpPr>
          <p:cNvPr id="109572" name="Slide Number Placeholder 3"/>
          <p:cNvSpPr>
            <a:spLocks noGrp="1"/>
          </p:cNvSpPr>
          <p:nvPr>
            <p:ph type="sldNum" sz="quarter" idx="5"/>
          </p:nvPr>
        </p:nvSpPr>
        <p:spPr>
          <a:noFill/>
        </p:spPr>
        <p:txBody>
          <a:bodyPr/>
          <a:lstStyle/>
          <a:p>
            <a:fld id="{F354DEB2-FE93-48E0-B36C-52D5BD94FB32}" type="slidenum">
              <a:rPr lang="en-US" smtClean="0"/>
              <a:pPr/>
              <a:t>30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dirty="0" smtClean="0">
              <a:ea typeface="ＭＳ Ｐゴシック"/>
            </a:endParaRPr>
          </a:p>
        </p:txBody>
      </p:sp>
      <p:sp>
        <p:nvSpPr>
          <p:cNvPr id="61443" name="Slide Number Placeholder 3"/>
          <p:cNvSpPr>
            <a:spLocks noGrp="1"/>
          </p:cNvSpPr>
          <p:nvPr>
            <p:ph type="sldNum" sz="quarter" idx="5"/>
          </p:nvPr>
        </p:nvSpPr>
        <p:spPr>
          <a:noFill/>
        </p:spPr>
        <p:txBody>
          <a:bodyPr/>
          <a:lstStyle/>
          <a:p>
            <a:fld id="{738E1D66-0B4E-4BB6-BAC2-1FB681EE9DDC}" type="slidenum">
              <a:rPr lang="en-US" smtClean="0">
                <a:ea typeface="ＭＳ Ｐゴシック"/>
                <a:cs typeface="ＭＳ Ｐゴシック"/>
              </a:rPr>
              <a:pPr/>
              <a:t>31</a:t>
            </a:fld>
            <a:endParaRPr lang="en-US" dirty="0"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you even start looking for federal positions</a:t>
            </a:r>
            <a:r>
              <a:rPr lang="en-US" baseline="0" dirty="0" smtClean="0"/>
              <a:t> its very important to determine what federal positions you may qualify for.  </a:t>
            </a:r>
          </a:p>
          <a:p>
            <a:endParaRPr lang="en-US" baseline="0" dirty="0" smtClean="0"/>
          </a:p>
          <a:p>
            <a:r>
              <a:rPr lang="en-US" baseline="0" dirty="0" smtClean="0"/>
              <a:t>The 3 links provided above will assist and help you to search for and apply only to those positions you may qualify for based on your education and / or experience.</a:t>
            </a:r>
            <a:endParaRPr lang="en-US" dirty="0"/>
          </a:p>
        </p:txBody>
      </p:sp>
      <p:sp>
        <p:nvSpPr>
          <p:cNvPr id="4" name="Slide Number Placeholder 3"/>
          <p:cNvSpPr>
            <a:spLocks noGrp="1"/>
          </p:cNvSpPr>
          <p:nvPr>
            <p:ph type="sldNum" sz="quarter" idx="10"/>
          </p:nvPr>
        </p:nvSpPr>
        <p:spPr/>
        <p:txBody>
          <a:bodyPr/>
          <a:lstStyle/>
          <a:p>
            <a:pPr>
              <a:defRPr/>
            </a:pPr>
            <a:fld id="{F3DDABB1-081F-4D4E-B88F-7B26887844F3}"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14425" y="693738"/>
            <a:ext cx="4600575" cy="3451225"/>
          </a:xfrm>
          <a:ln/>
        </p:spPr>
      </p:sp>
      <p:sp>
        <p:nvSpPr>
          <p:cNvPr id="2" name="Notes Placeholder 1"/>
          <p:cNvSpPr>
            <a:spLocks noGrp="1"/>
          </p:cNvSpPr>
          <p:nvPr>
            <p:ph type="body" sz="quarter" idx="10"/>
          </p:nvPr>
        </p:nvSpPr>
        <p:spPr/>
        <p:txBody>
          <a:bodyPr/>
          <a:lstStyle/>
          <a:p>
            <a:pPr eaLnBrk="1" hangingPunct="1"/>
            <a:r>
              <a:rPr lang="en-US" dirty="0" smtClean="0">
                <a:solidFill>
                  <a:srgbClr val="FF0000"/>
                </a:solidFill>
              </a:rPr>
              <a:t>Read notes not slides</a:t>
            </a:r>
          </a:p>
          <a:p>
            <a:pPr eaLnBrk="1" hangingPunct="1">
              <a:buFontTx/>
              <a:buChar char="•"/>
            </a:pPr>
            <a:r>
              <a:rPr lang="en-US" dirty="0" smtClean="0"/>
              <a:t>The initial application is now resume and optional cover letter only and that KSA narratives are eliminated as a FIRST round application necessity (please note they can still exist for later round assessments)</a:t>
            </a:r>
          </a:p>
          <a:p>
            <a:pPr eaLnBrk="1" hangingPunct="1">
              <a:buFontTx/>
              <a:buChar char="•"/>
            </a:pPr>
            <a:r>
              <a:rPr lang="en-US" dirty="0" smtClean="0"/>
              <a:t>Although KSAs are no longer required it is important to know that you must address the questions in the duty description in your resume</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xfrm>
            <a:off x="686420" y="4416426"/>
            <a:ext cx="5500688" cy="4575175"/>
          </a:xfrm>
          <a:noFill/>
          <a:ln/>
        </p:spPr>
        <p:txBody>
          <a:bodyPr/>
          <a:lstStyle/>
          <a:p>
            <a:pPr marL="0" lvl="0" indent="0" eaLnBrk="1" hangingPunct="1">
              <a:spcBef>
                <a:spcPts val="1200"/>
              </a:spcBef>
              <a:buFontTx/>
              <a:buNone/>
            </a:pPr>
            <a:r>
              <a:rPr lang="en-US" sz="1100" dirty="0" smtClean="0">
                <a:ea typeface="ＭＳ Ｐゴシック"/>
              </a:rPr>
              <a:t>The “What to Expect Next” section in the job</a:t>
            </a:r>
            <a:r>
              <a:rPr lang="en-US" sz="1100" baseline="0" dirty="0" smtClean="0">
                <a:ea typeface="ＭＳ Ｐゴシック"/>
              </a:rPr>
              <a:t> opportunity </a:t>
            </a:r>
            <a:r>
              <a:rPr lang="en-US" sz="1100" dirty="0" smtClean="0">
                <a:ea typeface="ＭＳ Ｐゴシック"/>
              </a:rPr>
              <a:t>announcement includes </a:t>
            </a:r>
            <a:r>
              <a:rPr lang="en-US" sz="1100" baseline="0" dirty="0" smtClean="0">
                <a:ea typeface="ＭＳ Ｐゴシック"/>
              </a:rPr>
              <a:t>specific information about the job opening.  Basically, the steps are the following:</a:t>
            </a:r>
            <a:endParaRPr lang="en-US" sz="1100" dirty="0" smtClean="0">
              <a:ea typeface="ＭＳ Ｐゴシック"/>
            </a:endParaRPr>
          </a:p>
          <a:p>
            <a:pPr marL="228600" lvl="0" indent="-228600" eaLnBrk="1" hangingPunct="1">
              <a:spcBef>
                <a:spcPts val="1200"/>
              </a:spcBef>
              <a:buFontTx/>
              <a:buAutoNum type="arabicPeriod"/>
            </a:pPr>
            <a:r>
              <a:rPr lang="en-US" sz="1100" dirty="0" smtClean="0">
                <a:ea typeface="ＭＳ Ｐゴシック"/>
              </a:rPr>
              <a:t>The hiring agency will provide notification</a:t>
            </a:r>
            <a:r>
              <a:rPr lang="en-US" sz="1100" baseline="0" dirty="0" smtClean="0">
                <a:ea typeface="ＭＳ Ｐゴシック"/>
              </a:rPr>
              <a:t> that your application has been received.</a:t>
            </a:r>
          </a:p>
          <a:p>
            <a:pPr marL="228600" lvl="0" indent="-228600" eaLnBrk="1" hangingPunct="1">
              <a:spcBef>
                <a:spcPts val="1200"/>
              </a:spcBef>
              <a:buFontTx/>
              <a:buAutoNum type="arabicPeriod"/>
            </a:pPr>
            <a:r>
              <a:rPr lang="en-US" sz="1100" baseline="0" dirty="0" smtClean="0">
                <a:ea typeface="ＭＳ Ｐゴシック"/>
              </a:rPr>
              <a:t>The hiring agency will </a:t>
            </a:r>
            <a:r>
              <a:rPr lang="en-US" sz="1100" dirty="0" smtClean="0">
                <a:ea typeface="ＭＳ Ｐゴシック"/>
              </a:rPr>
              <a:t>review all applications to identify applicants who meet the basic eligibility requirements (e.g.,</a:t>
            </a:r>
            <a:r>
              <a:rPr lang="en-US" sz="1100" baseline="0" dirty="0" smtClean="0">
                <a:ea typeface="ＭＳ Ｐゴシック"/>
              </a:rPr>
              <a:t> U.S. Citizenship) </a:t>
            </a:r>
            <a:r>
              <a:rPr lang="en-US" sz="1100" dirty="0" smtClean="0">
                <a:ea typeface="ＭＳ Ｐゴシック"/>
              </a:rPr>
              <a:t>and the job-related qualification requirements. You may receive a notice as to whether you met these requirements.</a:t>
            </a:r>
          </a:p>
          <a:p>
            <a:pPr marL="228600" marR="0" lvl="0" indent="-228600" algn="l" defTabSz="914400" rtl="0" eaLnBrk="1" fontAlgn="base" latinLnBrk="0" hangingPunct="1">
              <a:lnSpc>
                <a:spcPct val="100000"/>
              </a:lnSpc>
              <a:spcBef>
                <a:spcPts val="1200"/>
              </a:spcBef>
              <a:spcAft>
                <a:spcPct val="0"/>
              </a:spcAft>
              <a:buClrTx/>
              <a:buSzTx/>
              <a:buFontTx/>
              <a:buAutoNum type="arabicPeriod"/>
              <a:tabLst/>
              <a:defRPr/>
            </a:pPr>
            <a:r>
              <a:rPr lang="en-US" sz="1100" dirty="0" smtClean="0">
                <a:ea typeface="ＭＳ Ｐゴシック"/>
              </a:rPr>
              <a:t>Applicants who pass this initial screening are eligible to take the selection assessment(s).</a:t>
            </a:r>
            <a:r>
              <a:rPr lang="en-US" sz="1100" baseline="0" dirty="0" smtClean="0">
                <a:ea typeface="ＭＳ Ｐゴシック"/>
              </a:rPr>
              <a:t> </a:t>
            </a:r>
            <a:r>
              <a:rPr lang="en-US" sz="1100" dirty="0" smtClean="0">
                <a:ea typeface="ＭＳ Ｐゴシック"/>
              </a:rPr>
              <a:t>A selection assessment may</a:t>
            </a:r>
            <a:r>
              <a:rPr lang="en-US" sz="1100" baseline="0" dirty="0" smtClean="0">
                <a:ea typeface="ＭＳ Ｐゴシック"/>
              </a:rPr>
              <a:t> be delivered in a number of formats, for example: assessment center, </a:t>
            </a:r>
            <a:r>
              <a:rPr lang="en-US" sz="1100" dirty="0" smtClean="0">
                <a:ea typeface="ＭＳ Ｐゴシック"/>
              </a:rPr>
              <a:t>structured interview,  multiple</a:t>
            </a:r>
            <a:r>
              <a:rPr lang="en-US" sz="1100" baseline="0" dirty="0" smtClean="0">
                <a:ea typeface="ＭＳ Ｐゴシック"/>
              </a:rPr>
              <a:t> choice written or online test, work sample. If a selection assessment is a part of the hiring process it will be stated in the Job Opportunity Announcement. </a:t>
            </a:r>
            <a:r>
              <a:rPr lang="en-US" sz="1100" dirty="0" smtClean="0">
                <a:ea typeface="ＭＳ Ｐゴシック"/>
              </a:rPr>
              <a:t>Selection assessments identify the best qualified</a:t>
            </a:r>
            <a:r>
              <a:rPr lang="en-US" sz="1100" baseline="0" dirty="0" smtClean="0">
                <a:ea typeface="ＭＳ Ｐゴシック"/>
              </a:rPr>
              <a:t> candidates for the job. </a:t>
            </a:r>
            <a:endParaRPr lang="en-US" sz="1100" dirty="0" smtClean="0">
              <a:ea typeface="ＭＳ Ｐゴシック"/>
            </a:endParaRPr>
          </a:p>
          <a:p>
            <a:pPr marL="228600" lvl="0" indent="-228600" eaLnBrk="1" hangingPunct="1">
              <a:spcBef>
                <a:spcPts val="1200"/>
              </a:spcBef>
              <a:buFontTx/>
              <a:buAutoNum type="arabicPeriod"/>
            </a:pPr>
            <a:r>
              <a:rPr lang="en-US" sz="1100" dirty="0" smtClean="0">
                <a:ea typeface="ＭＳ Ｐゴシック"/>
              </a:rPr>
              <a:t>After conducting</a:t>
            </a:r>
            <a:r>
              <a:rPr lang="en-US" sz="1100" baseline="0" dirty="0" smtClean="0">
                <a:ea typeface="ＭＳ Ｐゴシック"/>
              </a:rPr>
              <a:t> the selection a</a:t>
            </a:r>
            <a:r>
              <a:rPr lang="en-US" sz="1100" dirty="0" smtClean="0">
                <a:ea typeface="ＭＳ Ｐゴシック"/>
              </a:rPr>
              <a:t>ssessment(s), the hiring</a:t>
            </a:r>
            <a:r>
              <a:rPr lang="en-US" sz="1100" baseline="0" dirty="0" smtClean="0">
                <a:ea typeface="ＭＳ Ｐゴシック"/>
              </a:rPr>
              <a:t> agency will place applicants in one of two or more quality categories such as, </a:t>
            </a:r>
            <a:r>
              <a:rPr lang="en-US" sz="1100" dirty="0" smtClean="0">
                <a:ea typeface="ＭＳ Ｐゴシック"/>
              </a:rPr>
              <a:t>“Best</a:t>
            </a:r>
            <a:r>
              <a:rPr lang="en-US" sz="1100" baseline="0" dirty="0" smtClean="0">
                <a:ea typeface="ＭＳ Ｐゴシック"/>
              </a:rPr>
              <a:t> Qualified”, “</a:t>
            </a:r>
            <a:r>
              <a:rPr lang="en-US" sz="1100" dirty="0" smtClean="0">
                <a:ea typeface="ＭＳ Ｐゴシック"/>
              </a:rPr>
              <a:t>Well-Qualified”, and “Qualified”. The names of the categories vary</a:t>
            </a:r>
            <a:r>
              <a:rPr lang="en-US" sz="1100" baseline="0" dirty="0" smtClean="0">
                <a:ea typeface="ＭＳ Ｐゴシック"/>
              </a:rPr>
              <a:t> across agencies. There must be at least two categories.</a:t>
            </a:r>
            <a:endParaRPr lang="en-US" sz="1100" dirty="0" smtClean="0">
              <a:ea typeface="ＭＳ Ｐゴシック"/>
            </a:endParaRPr>
          </a:p>
          <a:p>
            <a:pPr marL="228600" lvl="0" indent="-228600" eaLnBrk="1" hangingPunct="1">
              <a:spcBef>
                <a:spcPts val="1200"/>
              </a:spcBef>
              <a:buFontTx/>
              <a:buAutoNum type="arabicPeriod" startAt="5"/>
            </a:pPr>
            <a:r>
              <a:rPr lang="en-US" sz="1100" dirty="0" smtClean="0">
                <a:ea typeface="ＭＳ Ｐゴシック"/>
              </a:rPr>
              <a:t>Candidates in</a:t>
            </a:r>
            <a:r>
              <a:rPr lang="en-US" sz="1100" baseline="0" dirty="0" smtClean="0">
                <a:ea typeface="ＭＳ Ｐゴシック"/>
              </a:rPr>
              <a:t> the highest quality category are referred to the hiring official.  From this list, the hiring official may choose candidates for interviews.  Applicants may be notified that their name was or was not referred to the hiring official. </a:t>
            </a:r>
          </a:p>
          <a:p>
            <a:pPr marL="228600" lvl="0" indent="-228600" eaLnBrk="1" hangingPunct="1">
              <a:spcBef>
                <a:spcPts val="1200"/>
              </a:spcBef>
              <a:buFontTx/>
              <a:buAutoNum type="arabicPeriod" startAt="5"/>
            </a:pPr>
            <a:r>
              <a:rPr lang="en-US" sz="1100" dirty="0" smtClean="0">
                <a:ea typeface="ＭＳ Ｐゴシック"/>
              </a:rPr>
              <a:t>The hiring agency selects</a:t>
            </a:r>
            <a:r>
              <a:rPr lang="en-US" sz="1100" baseline="0" dirty="0" smtClean="0">
                <a:ea typeface="ＭＳ Ｐゴシック"/>
              </a:rPr>
              <a:t> the best candidate for the job.</a:t>
            </a:r>
          </a:p>
          <a:p>
            <a:pPr marL="228600" lvl="0" indent="-228600" eaLnBrk="1" hangingPunct="1">
              <a:spcBef>
                <a:spcPts val="1200"/>
              </a:spcBef>
              <a:buFontTx/>
              <a:buAutoNum type="arabicPeriod" startAt="5"/>
            </a:pPr>
            <a:r>
              <a:rPr lang="en-US" sz="1100" dirty="0" smtClean="0">
                <a:ea typeface="ＭＳ Ｐゴシック"/>
              </a:rPr>
              <a:t>Applicants will received a notice whether</a:t>
            </a:r>
            <a:r>
              <a:rPr lang="en-US" sz="1100" baseline="0" dirty="0" smtClean="0">
                <a:ea typeface="ＭＳ Ｐゴシック"/>
              </a:rPr>
              <a:t> they were selected or not selected. </a:t>
            </a:r>
            <a:r>
              <a:rPr lang="en-US" sz="1100" dirty="0" smtClean="0">
                <a:ea typeface="ＭＳ Ｐゴシック"/>
              </a:rPr>
              <a:t> </a:t>
            </a:r>
          </a:p>
        </p:txBody>
      </p:sp>
      <p:sp>
        <p:nvSpPr>
          <p:cNvPr id="77827" name="Slide Number Placeholder 3"/>
          <p:cNvSpPr>
            <a:spLocks noGrp="1"/>
          </p:cNvSpPr>
          <p:nvPr>
            <p:ph type="sldNum" sz="quarter" idx="5"/>
          </p:nvPr>
        </p:nvSpPr>
        <p:spPr>
          <a:noFill/>
        </p:spPr>
        <p:txBody>
          <a:bodyPr/>
          <a:lstStyle/>
          <a:p>
            <a:fld id="{794A08A1-C6C6-4DCE-A4E1-675A941C64FA}" type="slidenum">
              <a:rPr lang="en-US" smtClean="0">
                <a:ea typeface="ＭＳ Ｐゴシック"/>
                <a:cs typeface="ＭＳ Ｐゴシック"/>
              </a:rPr>
              <a:pPr/>
              <a:t>33</a:t>
            </a:fld>
            <a:endParaRPr lang="en-US" dirty="0" smtClean="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xfrm>
            <a:off x="686420" y="4416426"/>
            <a:ext cx="5500688" cy="4575175"/>
          </a:xfrm>
          <a:noFill/>
          <a:ln/>
        </p:spPr>
        <p:txBody>
          <a:bodyPr/>
          <a:lstStyle/>
          <a:p>
            <a:pPr marL="0" lvl="0" indent="0" eaLnBrk="1" hangingPunct="1">
              <a:spcBef>
                <a:spcPts val="1200"/>
              </a:spcBef>
              <a:buFontTx/>
              <a:buNone/>
            </a:pPr>
            <a:endParaRPr lang="en-US" sz="1100" dirty="0" smtClean="0">
              <a:ea typeface="ＭＳ Ｐゴシック"/>
            </a:endParaRPr>
          </a:p>
        </p:txBody>
      </p:sp>
      <p:sp>
        <p:nvSpPr>
          <p:cNvPr id="77827" name="Slide Number Placeholder 3"/>
          <p:cNvSpPr>
            <a:spLocks noGrp="1"/>
          </p:cNvSpPr>
          <p:nvPr>
            <p:ph type="sldNum" sz="quarter" idx="5"/>
          </p:nvPr>
        </p:nvSpPr>
        <p:spPr>
          <a:noFill/>
        </p:spPr>
        <p:txBody>
          <a:bodyPr/>
          <a:lstStyle/>
          <a:p>
            <a:fld id="{794A08A1-C6C6-4DCE-A4E1-675A941C64FA}" type="slidenum">
              <a:rPr lang="en-US" smtClean="0">
                <a:ea typeface="ＭＳ Ｐゴシック"/>
                <a:cs typeface="ＭＳ Ｐゴシック"/>
              </a:rPr>
              <a:pPr/>
              <a:t>34</a:t>
            </a:fld>
            <a:endParaRPr lang="en-US" dirty="0"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4027" y="8829675"/>
            <a:ext cx="2972421" cy="465138"/>
          </a:xfrm>
          <a:prstGeom prst="rect">
            <a:avLst/>
          </a:prstGeom>
          <a:noFill/>
          <a:ln w="9525">
            <a:noFill/>
            <a:miter lim="800000"/>
            <a:headEnd/>
            <a:tailEnd/>
          </a:ln>
        </p:spPr>
        <p:txBody>
          <a:bodyPr lIns="93118" tIns="46560" rIns="93118" bIns="46560" anchor="b"/>
          <a:lstStyle/>
          <a:p>
            <a:pPr algn="r" defTabSz="931863"/>
            <a:fld id="{C6925BD9-EDF7-4F4A-B1F6-570F7CAA537C}" type="slidenum">
              <a:rPr lang="en-US" sz="1200">
                <a:latin typeface="Arial" charset="0"/>
              </a:rPr>
              <a:pPr algn="r" defTabSz="931863"/>
              <a:t>35</a:t>
            </a:fld>
            <a:endParaRPr lang="en-US" sz="1200" dirty="0">
              <a:latin typeface="Arial" charset="0"/>
            </a:endParaRPr>
          </a:p>
        </p:txBody>
      </p:sp>
      <p:sp>
        <p:nvSpPr>
          <p:cNvPr id="81922" name="Rectangle 2"/>
          <p:cNvSpPr>
            <a:spLocks noGrp="1" noRot="1" noChangeAspect="1" noChangeArrowheads="1" noTextEdit="1"/>
          </p:cNvSpPr>
          <p:nvPr>
            <p:ph type="sldImg"/>
          </p:nvPr>
        </p:nvSpPr>
        <p:spPr>
          <a:xfrm>
            <a:off x="1103313" y="695325"/>
            <a:ext cx="4648200" cy="3486150"/>
          </a:xfrm>
          <a:ln/>
        </p:spPr>
      </p:sp>
      <p:sp>
        <p:nvSpPr>
          <p:cNvPr id="81923" name="Rectangle 3"/>
          <p:cNvSpPr>
            <a:spLocks noGrp="1" noChangeArrowheads="1"/>
          </p:cNvSpPr>
          <p:nvPr>
            <p:ph type="body" idx="1"/>
          </p:nvPr>
        </p:nvSpPr>
        <p:spPr>
          <a:xfrm>
            <a:off x="686421" y="4416425"/>
            <a:ext cx="5485158" cy="4184650"/>
          </a:xfrm>
          <a:noFill/>
          <a:ln/>
        </p:spPr>
        <p:txBody>
          <a:bodyPr lIns="93118" tIns="46560" rIns="93118" bIns="46560"/>
          <a:lstStyle/>
          <a:p>
            <a:pPr eaLnBrk="1" hangingPunct="1"/>
            <a:r>
              <a:rPr lang="en-US" sz="1100" dirty="0" smtClean="0"/>
              <a:t>Some jobs require a security clearance because the work will include access to sensitive information or access to areas containing sensitive information.  Most</a:t>
            </a:r>
            <a:r>
              <a:rPr lang="en-US" sz="1100" baseline="0" dirty="0" smtClean="0"/>
              <a:t> often, t</a:t>
            </a:r>
            <a:r>
              <a:rPr lang="en-US" sz="1100" dirty="0" smtClean="0"/>
              <a:t>he clearance process takes place after a tentative job offer has been made and accepted.  Most job offers are contingent on a favorable background investigation.</a:t>
            </a:r>
            <a:r>
              <a:rPr lang="en-US" sz="1100" baseline="0" dirty="0" smtClean="0"/>
              <a:t> </a:t>
            </a:r>
          </a:p>
          <a:p>
            <a:pPr eaLnBrk="1" hangingPunct="1"/>
            <a:endParaRPr lang="en-US" sz="1100" dirty="0" smtClean="0"/>
          </a:p>
          <a:p>
            <a:pPr eaLnBrk="1" hangingPunct="1"/>
            <a:r>
              <a:rPr lang="en-US" sz="1100" dirty="0" smtClean="0"/>
              <a:t>Even if a job does not require a security clearance, everyone goes through some level of investigation. </a:t>
            </a:r>
          </a:p>
          <a:p>
            <a:pPr eaLnBrk="1" hangingPunct="1"/>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It is imperative you are honest about your background during this process. If it is later discovered you withheld information,</a:t>
            </a:r>
            <a:r>
              <a:rPr lang="en-US" sz="1100" baseline="0" dirty="0" smtClean="0"/>
              <a:t> purposefully attempted to deceive or “mask” negative information, or provided false information,</a:t>
            </a:r>
            <a:r>
              <a:rPr lang="en-US" sz="1100" dirty="0" smtClean="0"/>
              <a:t> you may be fired. </a:t>
            </a:r>
            <a:endParaRPr lang="en-US" sz="1100" dirty="0" smtClean="0">
              <a:ea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884027" y="8829675"/>
            <a:ext cx="2972421" cy="465138"/>
          </a:xfrm>
          <a:prstGeom prst="rect">
            <a:avLst/>
          </a:prstGeom>
          <a:noFill/>
          <a:ln w="9525">
            <a:noFill/>
            <a:miter lim="800000"/>
            <a:headEnd/>
            <a:tailEnd/>
          </a:ln>
        </p:spPr>
        <p:txBody>
          <a:bodyPr lIns="93118" tIns="46560" rIns="93118" bIns="46560" anchor="b"/>
          <a:lstStyle/>
          <a:p>
            <a:pPr algn="r" defTabSz="931863"/>
            <a:fld id="{FAD0B55A-8941-4BD1-9230-B34E1A892B64}" type="slidenum">
              <a:rPr lang="en-US" sz="1200">
                <a:latin typeface="Arial" charset="0"/>
              </a:rPr>
              <a:pPr algn="r" defTabSz="931863"/>
              <a:t>36</a:t>
            </a:fld>
            <a:endParaRPr lang="en-US" sz="1200" dirty="0">
              <a:latin typeface="Arial" charset="0"/>
            </a:endParaRPr>
          </a:p>
        </p:txBody>
      </p:sp>
      <p:sp>
        <p:nvSpPr>
          <p:cNvPr id="88066" name="Rectangle 7"/>
          <p:cNvSpPr txBox="1">
            <a:spLocks noGrp="1" noChangeArrowheads="1"/>
          </p:cNvSpPr>
          <p:nvPr/>
        </p:nvSpPr>
        <p:spPr bwMode="auto">
          <a:xfrm>
            <a:off x="3885579" y="8831263"/>
            <a:ext cx="2970869" cy="463550"/>
          </a:xfrm>
          <a:prstGeom prst="rect">
            <a:avLst/>
          </a:prstGeom>
          <a:noFill/>
          <a:ln w="9525">
            <a:noFill/>
            <a:miter lim="800000"/>
            <a:headEnd/>
            <a:tailEnd/>
          </a:ln>
        </p:spPr>
        <p:txBody>
          <a:bodyPr lIns="93123" tIns="46563" rIns="93123" bIns="46563" anchor="b"/>
          <a:lstStyle/>
          <a:p>
            <a:pPr algn="r" defTabSz="931863"/>
            <a:fld id="{C28F444E-D611-4AAF-8C0D-359D92DEF7F6}" type="slidenum">
              <a:rPr lang="en-US" sz="1200">
                <a:latin typeface="Arial" charset="0"/>
              </a:rPr>
              <a:pPr algn="r" defTabSz="931863"/>
              <a:t>36</a:t>
            </a:fld>
            <a:endParaRPr lang="en-US" sz="1200" dirty="0">
              <a:latin typeface="Arial" charset="0"/>
            </a:endParaRPr>
          </a:p>
        </p:txBody>
      </p:sp>
      <p:sp>
        <p:nvSpPr>
          <p:cNvPr id="88067" name="Rectangle 2"/>
          <p:cNvSpPr>
            <a:spLocks noGrp="1" noChangeArrowheads="1"/>
          </p:cNvSpPr>
          <p:nvPr>
            <p:ph type="body" idx="1"/>
          </p:nvPr>
        </p:nvSpPr>
        <p:spPr>
          <a:xfrm>
            <a:off x="684869" y="4416426"/>
            <a:ext cx="5488264" cy="4183063"/>
          </a:xfrm>
          <a:noFill/>
          <a:ln/>
        </p:spPr>
        <p:txBody>
          <a:bodyPr lIns="93123" tIns="46563" rIns="93123" bIns="46563"/>
          <a:lstStyle/>
          <a:p>
            <a:pPr eaLnBrk="1" hangingPunct="1"/>
            <a:endParaRPr lang="en-US" sz="1000" dirty="0" smtClean="0">
              <a:ea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DDABB1-081F-4D4E-B88F-7B26887844F3}" type="slidenum">
              <a:rPr lang="en-US" smtClean="0"/>
              <a:pPr>
                <a:defRPr/>
              </a:pPr>
              <a:t>37</a:t>
            </a:fld>
            <a:endParaRPr lang="en-US"/>
          </a:p>
        </p:txBody>
      </p:sp>
    </p:spTree>
    <p:extLst>
      <p:ext uri="{BB962C8B-B14F-4D97-AF65-F5344CB8AC3E}">
        <p14:creationId xmlns:p14="http://schemas.microsoft.com/office/powerpoint/2010/main" val="189214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03313" y="695325"/>
            <a:ext cx="4648200" cy="3486150"/>
          </a:xfrm>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3DDABB1-081F-4D4E-B88F-7B26887844F3}" type="slidenum">
              <a:rPr lang="en-US" smtClean="0"/>
              <a:pPr>
                <a:defRPr/>
              </a:pPr>
              <a:t>4</a:t>
            </a:fld>
            <a:endParaRPr lang="en-US"/>
          </a:p>
        </p:txBody>
      </p:sp>
      <p:sp>
        <p:nvSpPr>
          <p:cNvPr id="5" name="Notes Placeholder 4"/>
          <p:cNvSpPr>
            <a:spLocks noGrp="1"/>
          </p:cNvSpPr>
          <p:nvPr>
            <p:ph type="body" sz="quarter" idx="11"/>
          </p:nvPr>
        </p:nvSpPr>
        <p:spPr/>
        <p:txBody>
          <a:bodyPr/>
          <a:lstStyle/>
          <a:p>
            <a:pPr eaLnBrk="1" hangingPunct="1"/>
            <a:r>
              <a:rPr lang="en-US" dirty="0" smtClean="0">
                <a:solidFill>
                  <a:srgbClr val="FF0000"/>
                </a:solidFill>
              </a:rPr>
              <a:t>Read notes not slides</a:t>
            </a:r>
          </a:p>
          <a:p>
            <a:pPr eaLnBrk="1" hangingPunct="1">
              <a:buFont typeface="Wingdings 2" pitchFamily="18" charset="2"/>
              <a:buNone/>
            </a:pPr>
            <a:r>
              <a:rPr lang="en-US" sz="1200" dirty="0" smtClean="0"/>
              <a:t>Among the biggest benefits of working for the Federal Government </a:t>
            </a:r>
            <a:r>
              <a:rPr lang="en-US" sz="1200" b="1" dirty="0" smtClean="0"/>
              <a:t>are interesting work and challenging opportunities.</a:t>
            </a:r>
            <a:r>
              <a:rPr lang="en-US" sz="1200" dirty="0" smtClean="0"/>
              <a:t> In many professional careers, you may be given more responsibility and autonomy in your position more quickly than you would in private industry. </a:t>
            </a:r>
          </a:p>
          <a:p>
            <a:pPr eaLnBrk="1" hangingPunct="1">
              <a:buFont typeface="Wingdings 2" pitchFamily="18" charset="2"/>
              <a:buNone/>
            </a:pPr>
            <a:r>
              <a:rPr lang="en-US" sz="1200" dirty="0" smtClean="0"/>
              <a:t>Another </a:t>
            </a:r>
            <a:r>
              <a:rPr lang="en-US" sz="1200" b="1" dirty="0" smtClean="0"/>
              <a:t>important benefit</a:t>
            </a:r>
            <a:r>
              <a:rPr lang="en-US" sz="1200" dirty="0" smtClean="0"/>
              <a:t> is the opportunity to “have a life” in addition to having a fulfilling career.  Some Federal benefits that support </a:t>
            </a:r>
            <a:r>
              <a:rPr lang="en-US" sz="1200" b="1" dirty="0" smtClean="0"/>
              <a:t>this work/life balance</a:t>
            </a:r>
            <a:r>
              <a:rPr lang="en-US" sz="1200" dirty="0" smtClean="0"/>
              <a:t> include “flexi-time” which may allow you to work 80 hours in 9 days and have a 3-day weekend every other week; flexible starting hours to fit your home schedule; “flexi-place” or “telework” which allows you to work from home or a non-office location from time to time; and a generous vacation and holiday schedule, which allows you to start with 13 days of annual leave and 13 days of sick leave a year growing to 4 weeks of annual leave PLUS holidays in 3 years..  </a:t>
            </a:r>
          </a:p>
          <a:p>
            <a:pPr eaLnBrk="1" hangingPunct="1">
              <a:buFont typeface="Wingdings 2" pitchFamily="18" charset="2"/>
              <a:buNone/>
            </a:pPr>
            <a:r>
              <a:rPr lang="en-US" sz="1200" b="1" dirty="0" smtClean="0"/>
              <a:t>BACKGROUND NOTES on the Federal compensation package:</a:t>
            </a:r>
          </a:p>
          <a:p>
            <a:pPr eaLnBrk="1" hangingPunct="1">
              <a:spcBef>
                <a:spcPct val="40000"/>
              </a:spcBef>
              <a:buFontTx/>
              <a:buChar char="•"/>
            </a:pPr>
            <a:r>
              <a:rPr lang="en-US" sz="1200" dirty="0" smtClean="0"/>
              <a:t>  Competitive salary with annual (vacation) and sick leave, plus 10 paid Federal holidays a year</a:t>
            </a:r>
          </a:p>
          <a:p>
            <a:pPr eaLnBrk="1" hangingPunct="1">
              <a:spcBef>
                <a:spcPct val="40000"/>
              </a:spcBef>
              <a:buFontTx/>
              <a:buChar char="•"/>
            </a:pPr>
            <a:r>
              <a:rPr lang="en-US" sz="1200" dirty="0" smtClean="0"/>
              <a:t>  Multiple health insurance options, life insurance, and long-term care insurance</a:t>
            </a:r>
          </a:p>
          <a:p>
            <a:pPr eaLnBrk="1" hangingPunct="1">
              <a:spcBef>
                <a:spcPct val="40000"/>
              </a:spcBef>
              <a:buFontTx/>
              <a:buChar char="•"/>
            </a:pPr>
            <a:r>
              <a:rPr lang="en-US" sz="1200" dirty="0" smtClean="0"/>
              <a:t>  The Federal Employees Retirement System (401K-like), plus a supplemental Thrift Savings Plan (pre-tax $)</a:t>
            </a:r>
          </a:p>
          <a:p>
            <a:pPr eaLnBrk="1" hangingPunct="1">
              <a:spcBef>
                <a:spcPct val="40000"/>
              </a:spcBef>
              <a:buFontTx/>
              <a:buChar char="•"/>
            </a:pPr>
            <a:r>
              <a:rPr lang="en-US" sz="1200" dirty="0" smtClean="0"/>
              <a:t>  Flexible Spending Accounts (pre-tax $)</a:t>
            </a:r>
          </a:p>
          <a:p>
            <a:pPr eaLnBrk="1" hangingPunct="1">
              <a:spcBef>
                <a:spcPct val="40000"/>
              </a:spcBef>
              <a:buFontTx/>
              <a:buChar char="•"/>
            </a:pPr>
            <a:r>
              <a:rPr lang="en-US" sz="1200" dirty="0" smtClean="0"/>
              <a:t>  Public Transit Subsidy (non-taxable)</a:t>
            </a:r>
          </a:p>
          <a:p>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18" tIns="46560" rIns="93118" bIns="46560" anchor="b"/>
          <a:lstStyle/>
          <a:p>
            <a:pPr algn="r" defTabSz="931863">
              <a:buFontTx/>
              <a:buNone/>
            </a:pPr>
            <a:fld id="{5E75A096-04E6-48F5-AA1E-C28D49885481}" type="slidenum">
              <a:rPr lang="en-US">
                <a:latin typeface="Arial" charset="0"/>
              </a:rPr>
              <a:pPr algn="r" defTabSz="931863">
                <a:buFontTx/>
                <a:buNone/>
              </a:pPr>
              <a:t>5</a:t>
            </a:fld>
            <a:endParaRPr lang="en-US">
              <a:latin typeface="Arial" charset="0"/>
            </a:endParaRPr>
          </a:p>
        </p:txBody>
      </p:sp>
      <p:sp>
        <p:nvSpPr>
          <p:cNvPr id="55299" name="Rectangle 7"/>
          <p:cNvSpPr txBox="1">
            <a:spLocks noGrp="1" noChangeArrowheads="1"/>
          </p:cNvSpPr>
          <p:nvPr/>
        </p:nvSpPr>
        <p:spPr bwMode="auto">
          <a:xfrm>
            <a:off x="3886200" y="8831263"/>
            <a:ext cx="2970213" cy="463550"/>
          </a:xfrm>
          <a:prstGeom prst="rect">
            <a:avLst/>
          </a:prstGeom>
          <a:noFill/>
          <a:ln w="9525">
            <a:noFill/>
            <a:miter lim="800000"/>
            <a:headEnd/>
            <a:tailEnd/>
          </a:ln>
        </p:spPr>
        <p:txBody>
          <a:bodyPr lIns="93123" tIns="46563" rIns="93123" bIns="46563" anchor="b"/>
          <a:lstStyle/>
          <a:p>
            <a:pPr algn="r" defTabSz="931863">
              <a:buFontTx/>
              <a:buNone/>
            </a:pPr>
            <a:fld id="{C839A95B-824B-415C-9D88-38D8CFD59553}" type="slidenum">
              <a:rPr lang="en-US">
                <a:latin typeface="Arial" charset="0"/>
              </a:rPr>
              <a:pPr algn="r" defTabSz="931863">
                <a:buFontTx/>
                <a:buNone/>
              </a:pPr>
              <a:t>5</a:t>
            </a:fld>
            <a:endParaRPr lang="en-US">
              <a:latin typeface="Arial" charset="0"/>
            </a:endParaRPr>
          </a:p>
        </p:txBody>
      </p:sp>
      <p:sp>
        <p:nvSpPr>
          <p:cNvPr id="2" name="Notes Placeholder 1"/>
          <p:cNvSpPr>
            <a:spLocks noGrp="1"/>
          </p:cNvSpPr>
          <p:nvPr>
            <p:ph type="body" sz="quarter" idx="10"/>
          </p:nvPr>
        </p:nvSpPr>
        <p:spPr/>
        <p:txBody>
          <a:bodyPr/>
          <a:lstStyle/>
          <a:p>
            <a:pPr eaLnBrk="1" hangingPunct="1"/>
            <a:r>
              <a:rPr lang="en-US" dirty="0" smtClean="0">
                <a:solidFill>
                  <a:srgbClr val="FF0000"/>
                </a:solidFill>
              </a:rPr>
              <a:t>Read notes not slides</a:t>
            </a:r>
          </a:p>
          <a:p>
            <a:pPr eaLnBrk="1" hangingPunct="1">
              <a:buFontTx/>
              <a:buChar char="•"/>
            </a:pPr>
            <a:r>
              <a:rPr lang="en-US" dirty="0" smtClean="0"/>
              <a:t>Let’s look at the typical Federal pay structure.  </a:t>
            </a:r>
          </a:p>
          <a:p>
            <a:pPr eaLnBrk="1" hangingPunct="1">
              <a:buFontTx/>
              <a:buChar char="•"/>
            </a:pPr>
            <a:r>
              <a:rPr lang="en-US" dirty="0" smtClean="0"/>
              <a:t>As this slide shows, at most federal agencies, salaries are set by the General Schedule (GS), which goes from </a:t>
            </a:r>
            <a:r>
              <a:rPr lang="en-US" b="1" dirty="0" smtClean="0"/>
              <a:t>Grade 1 (GS-1) through Grade 15 (GS-15).</a:t>
            </a:r>
            <a:r>
              <a:rPr lang="en-US" dirty="0" smtClean="0"/>
              <a:t>  </a:t>
            </a:r>
          </a:p>
          <a:p>
            <a:pPr eaLnBrk="1" hangingPunct="1"/>
            <a:r>
              <a:rPr lang="en-US" dirty="0" smtClean="0"/>
              <a:t>There are 10 steps within each grade, and an individual </a:t>
            </a:r>
            <a:r>
              <a:rPr lang="en-US" b="1" dirty="0" smtClean="0"/>
              <a:t>may</a:t>
            </a:r>
            <a:r>
              <a:rPr lang="en-US" dirty="0" smtClean="0"/>
              <a:t> move through those steps based on the years he or she is in that grade.</a:t>
            </a:r>
          </a:p>
          <a:p>
            <a:pPr eaLnBrk="1" hangingPunct="1"/>
            <a:r>
              <a:rPr lang="en-US" sz="1000" dirty="0" smtClean="0">
                <a:solidFill>
                  <a:srgbClr val="FF0000"/>
                </a:solidFill>
              </a:rPr>
              <a:t>Go to next slide:  </a:t>
            </a:r>
          </a:p>
          <a:p>
            <a:pPr eaLnBrk="1" hangingPunct="1">
              <a:buFontTx/>
              <a:buChar char="•"/>
            </a:pPr>
            <a:r>
              <a:rPr lang="en-US" dirty="0" smtClean="0"/>
              <a:t>Looking at the salary table (NEXT SLIDE) you can see that there are variations in pay based on geography – or, actually, based on the calculated cost of living differential for a locality.  For example, the San Francisco area is a high cost of living area, and the pay tables for San Francisco are the highest, reflecting that cost of living.  </a:t>
            </a:r>
          </a:p>
          <a:p>
            <a:pPr eaLnBrk="1" hangingPunct="1">
              <a:buFontTx/>
              <a:buChar char="•"/>
            </a:pPr>
            <a:r>
              <a:rPr lang="en-US" dirty="0" smtClean="0"/>
              <a:t>An employee can move from one grade to the next by being promoted – for example from a GS-7 to a GS-9. Different positions have different rates of promotion, as well as how high you can be promoted before having to apply for a new position at a higher level. </a:t>
            </a:r>
          </a:p>
          <a:p>
            <a:pPr eaLnBrk="1" hangingPunct="1"/>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18" tIns="46560" rIns="93118" bIns="46560" anchor="b"/>
          <a:lstStyle/>
          <a:p>
            <a:pPr algn="r" defTabSz="931863">
              <a:buFontTx/>
              <a:buNone/>
            </a:pPr>
            <a:fld id="{1D912F37-BD0D-4428-AF1B-9977F7982DB9}" type="slidenum">
              <a:rPr lang="en-US">
                <a:latin typeface="Arial" charset="0"/>
              </a:rPr>
              <a:pPr algn="r" defTabSz="931863">
                <a:buFontTx/>
                <a:buNone/>
              </a:pPr>
              <a:t>6</a:t>
            </a:fld>
            <a:endParaRPr lang="en-US">
              <a:latin typeface="Arial" charset="0"/>
            </a:endParaRPr>
          </a:p>
        </p:txBody>
      </p:sp>
      <p:sp>
        <p:nvSpPr>
          <p:cNvPr id="56323" name="Rectangle 7"/>
          <p:cNvSpPr txBox="1">
            <a:spLocks noGrp="1" noChangeArrowheads="1"/>
          </p:cNvSpPr>
          <p:nvPr/>
        </p:nvSpPr>
        <p:spPr bwMode="auto">
          <a:xfrm>
            <a:off x="3886200" y="8831263"/>
            <a:ext cx="2970213" cy="463550"/>
          </a:xfrm>
          <a:prstGeom prst="rect">
            <a:avLst/>
          </a:prstGeom>
          <a:noFill/>
          <a:ln w="9525">
            <a:noFill/>
            <a:miter lim="800000"/>
            <a:headEnd/>
            <a:tailEnd/>
          </a:ln>
        </p:spPr>
        <p:txBody>
          <a:bodyPr lIns="93123" tIns="46563" rIns="93123" bIns="46563" anchor="b"/>
          <a:lstStyle/>
          <a:p>
            <a:pPr algn="r" defTabSz="931863">
              <a:buFontTx/>
              <a:buNone/>
            </a:pPr>
            <a:fld id="{EB7DB384-F5FE-46ED-94C8-192215F9EF21}" type="slidenum">
              <a:rPr lang="en-US">
                <a:latin typeface="Arial" charset="0"/>
              </a:rPr>
              <a:pPr algn="r" defTabSz="931863">
                <a:buFontTx/>
                <a:buNone/>
              </a:pPr>
              <a:t>6</a:t>
            </a:fld>
            <a:endParaRPr lang="en-US">
              <a:latin typeface="Arial" charset="0"/>
            </a:endParaRPr>
          </a:p>
        </p:txBody>
      </p:sp>
      <p:sp>
        <p:nvSpPr>
          <p:cNvPr id="2" name="Notes Placeholder 1"/>
          <p:cNvSpPr>
            <a:spLocks noGrp="1"/>
          </p:cNvSpPr>
          <p:nvPr>
            <p:ph type="body" sz="quarter" idx="10"/>
          </p:nvPr>
        </p:nvSpPr>
        <p:spPr/>
        <p:txBody>
          <a:bodyPr/>
          <a:lstStyle/>
          <a:p>
            <a:pPr eaLnBrk="1" hangingPunct="1"/>
            <a:r>
              <a:rPr lang="en-US" dirty="0" smtClean="0">
                <a:solidFill>
                  <a:srgbClr val="FF0000"/>
                </a:solidFill>
              </a:rPr>
              <a:t>Read notes not slides</a:t>
            </a:r>
          </a:p>
          <a:p>
            <a:pPr eaLnBrk="1" hangingPunct="1"/>
            <a:endParaRPr lang="en-US" sz="1000" dirty="0" smtClean="0">
              <a:solidFill>
                <a:srgbClr val="FF0000"/>
              </a:solidFill>
              <a:cs typeface="Times New Roman" pitchFamily="18" charset="0"/>
            </a:endParaRPr>
          </a:p>
          <a:p>
            <a:pPr eaLnBrk="1" hangingPunct="1"/>
            <a:r>
              <a:rPr lang="en-US" sz="1000" dirty="0" smtClean="0">
                <a:solidFill>
                  <a:srgbClr val="FF0000"/>
                </a:solidFill>
                <a:cs typeface="Times New Roman" pitchFamily="18" charset="0"/>
              </a:rPr>
              <a:t>May need to explain Steps and grades a bit more here depending on the audience. Point out that salaries escalate quickly as this can be a typical career ladder attained in four or five years. </a:t>
            </a:r>
          </a:p>
          <a:p>
            <a:pPr eaLnBrk="1" hangingPunct="1">
              <a:buFontTx/>
              <a:buChar char="•"/>
            </a:pPr>
            <a:r>
              <a:rPr lang="en-US" dirty="0" smtClean="0">
                <a:solidFill>
                  <a:srgbClr val="000000"/>
                </a:solidFill>
                <a:cs typeface="Times New Roman" pitchFamily="18" charset="0"/>
              </a:rPr>
              <a:t>GS-5 and GS-7 are generally the entry grades for individuals who are college graduates with a Bachelors degree.  A</a:t>
            </a:r>
            <a:r>
              <a:rPr lang="en-US" dirty="0" smtClean="0"/>
              <a:t> Masters student may </a:t>
            </a:r>
            <a:r>
              <a:rPr lang="en-US" b="1" dirty="0" smtClean="0"/>
              <a:t>enter at the GS-9</a:t>
            </a:r>
            <a:r>
              <a:rPr lang="en-US" dirty="0" smtClean="0"/>
              <a:t> </a:t>
            </a:r>
            <a:r>
              <a:rPr lang="en-US" b="1" dirty="0" smtClean="0"/>
              <a:t>level</a:t>
            </a:r>
            <a:r>
              <a:rPr lang="en-US" dirty="0" smtClean="0"/>
              <a:t> depending on relevant </a:t>
            </a:r>
            <a:r>
              <a:rPr lang="en-US" b="1" dirty="0" smtClean="0"/>
              <a:t>work</a:t>
            </a:r>
            <a:r>
              <a:rPr lang="en-US" dirty="0" smtClean="0"/>
              <a:t> experience. </a:t>
            </a:r>
            <a:endParaRPr lang="en-US" dirty="0" smtClean="0">
              <a:solidFill>
                <a:srgbClr val="000000"/>
              </a:solidFill>
              <a:cs typeface="Times New Roman" pitchFamily="18" charset="0"/>
            </a:endParaRPr>
          </a:p>
          <a:p>
            <a:pPr eaLnBrk="1" hangingPunct="1">
              <a:buFontTx/>
              <a:buChar char="•"/>
            </a:pPr>
            <a:r>
              <a:rPr lang="en-US" dirty="0" smtClean="0">
                <a:solidFill>
                  <a:srgbClr val="000000"/>
                </a:solidFill>
                <a:cs typeface="Times New Roman" pitchFamily="18" charset="0"/>
              </a:rPr>
              <a:t>As you can see from this table, in 2010, an entry-level (GS-7) salary in Atlanta is $40,534, while in San Francisco – which we already noted has a higher cost of living – an entry level (GS-7) salary would be $45,923.</a:t>
            </a:r>
          </a:p>
          <a:p>
            <a:pPr eaLnBrk="1" hangingPunct="1"/>
            <a:endParaRPr lang="en-US" dirty="0" smtClean="0">
              <a:solidFill>
                <a:srgbClr val="000000"/>
              </a:solidFill>
              <a:cs typeface="Times New Roman" pitchFamily="18" charset="0"/>
            </a:endParaRPr>
          </a:p>
          <a:p>
            <a:pPr eaLnBrk="1" hangingPunct="1"/>
            <a:r>
              <a:rPr lang="en-US" b="1" dirty="0" smtClean="0">
                <a:solidFill>
                  <a:srgbClr val="000000"/>
                </a:solidFill>
                <a:cs typeface="Times New Roman" pitchFamily="18" charset="0"/>
              </a:rPr>
              <a:t>Note to presenter</a:t>
            </a:r>
            <a:r>
              <a:rPr lang="en-US" dirty="0" smtClean="0">
                <a:solidFill>
                  <a:srgbClr val="000000"/>
                </a:solidFill>
                <a:cs typeface="Times New Roman" pitchFamily="18" charset="0"/>
              </a:rPr>
              <a:t>:  Make sure you update slide for your location to include that pay scale.  Delete NYC to put in your presentation location. Salaries are found at: </a:t>
            </a:r>
            <a:r>
              <a:rPr lang="en-US" dirty="0" smtClean="0"/>
              <a:t>http://www.opm.gov/oca/10tables/indexGS.asp  </a:t>
            </a:r>
            <a:r>
              <a:rPr lang="en-US" sz="1000" dirty="0" smtClean="0">
                <a:solidFill>
                  <a:srgbClr val="FF0000"/>
                </a:solidFill>
              </a:rPr>
              <a:t>(mention web link)</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18" tIns="46560" rIns="93118" bIns="46560" anchor="b"/>
          <a:lstStyle/>
          <a:p>
            <a:pPr algn="r" defTabSz="931863">
              <a:buFontTx/>
              <a:buNone/>
            </a:pPr>
            <a:fld id="{B4ED0C9E-75C5-45C7-88E1-A1A3FAA29DCE}" type="slidenum">
              <a:rPr lang="en-US">
                <a:latin typeface="Arial" charset="0"/>
              </a:rPr>
              <a:pPr algn="r" defTabSz="931863">
                <a:buFontTx/>
                <a:buNone/>
              </a:pPr>
              <a:t>7</a:t>
            </a:fld>
            <a:endParaRPr lang="en-US">
              <a:latin typeface="Arial" charset="0"/>
            </a:endParaRPr>
          </a:p>
        </p:txBody>
      </p:sp>
      <p:sp>
        <p:nvSpPr>
          <p:cNvPr id="2" name="Notes Placeholder 1"/>
          <p:cNvSpPr>
            <a:spLocks noGrp="1"/>
          </p:cNvSpPr>
          <p:nvPr>
            <p:ph type="body" sz="quarter" idx="10"/>
          </p:nvPr>
        </p:nvSpPr>
        <p:spPr/>
        <p:txBody>
          <a:bodyPr/>
          <a:lstStyle/>
          <a:p>
            <a:pPr eaLnBrk="1" hangingPunct="1"/>
            <a:r>
              <a:rPr lang="en-US" dirty="0" smtClean="0">
                <a:solidFill>
                  <a:srgbClr val="FF0000"/>
                </a:solidFill>
              </a:rPr>
              <a:t>Read notes not slides</a:t>
            </a:r>
          </a:p>
          <a:p>
            <a:pPr eaLnBrk="1" hangingPunct="1"/>
            <a:r>
              <a:rPr lang="en-US" sz="1000" i="1" dirty="0" smtClean="0">
                <a:solidFill>
                  <a:srgbClr val="FF0000"/>
                </a:solidFill>
              </a:rPr>
              <a:t>Audience Participation</a:t>
            </a:r>
            <a:r>
              <a:rPr lang="en-US" sz="1000" dirty="0" smtClean="0">
                <a:solidFill>
                  <a:srgbClr val="FF0000"/>
                </a:solidFill>
              </a:rPr>
              <a:t>:  Depending on the audience, you can ask a variety of engaging questions, </a:t>
            </a:r>
            <a:r>
              <a:rPr lang="en-US" sz="1000" i="1" dirty="0" smtClean="0">
                <a:solidFill>
                  <a:srgbClr val="FF0000"/>
                </a:solidFill>
              </a:rPr>
              <a:t>“How many of you want to eventually move (or are from) to the east/west coast, south, etc.?”  Well you can move there and still work for the federal government.  </a:t>
            </a:r>
          </a:p>
          <a:p>
            <a:pPr eaLnBrk="1" hangingPunct="1"/>
            <a:endParaRPr lang="en-US" dirty="0" smtClean="0"/>
          </a:p>
          <a:p>
            <a:pPr eaLnBrk="1" hangingPunct="1">
              <a:buFontTx/>
              <a:buChar char="•"/>
            </a:pPr>
            <a:r>
              <a:rPr lang="en-US" dirty="0" smtClean="0"/>
              <a:t>One myth is that if you want to work for the Federal Government, you have to work in Washington, DC.</a:t>
            </a:r>
          </a:p>
          <a:p>
            <a:pPr eaLnBrk="1" hangingPunct="1">
              <a:buFontTx/>
              <a:buChar char="•"/>
            </a:pPr>
            <a:r>
              <a:rPr lang="en-US" dirty="0" smtClean="0"/>
              <a:t>However, this map should show that that is not the case.  This shows that about 30% of federal jobs are in the Mid-Atlantic region and only 16% of federal jobs are in the Washington, DC area </a:t>
            </a:r>
            <a:r>
              <a:rPr lang="en-US" dirty="0" smtClean="0">
                <a:solidFill>
                  <a:srgbClr val="000000"/>
                </a:solidFill>
                <a:cs typeface="Times New Roman" pitchFamily="18" charset="0"/>
              </a:rPr>
              <a:t>which means </a:t>
            </a:r>
            <a:r>
              <a:rPr lang="en-US" b="1" dirty="0" smtClean="0">
                <a:solidFill>
                  <a:srgbClr val="000000"/>
                </a:solidFill>
                <a:cs typeface="Times New Roman" pitchFamily="18" charset="0"/>
              </a:rPr>
              <a:t>that 84% are NOT.</a:t>
            </a:r>
            <a:r>
              <a:rPr lang="en-US" dirty="0" smtClean="0"/>
              <a:t> NOTE there are over 50,000 jobs overseas, also.</a:t>
            </a:r>
          </a:p>
          <a:p>
            <a:pPr eaLnBrk="1" hangingPunct="1">
              <a:buFontTx/>
              <a:buChar char="•"/>
            </a:pPr>
            <a:endParaRPr lang="en-US" dirty="0" smtClean="0"/>
          </a:p>
          <a:p>
            <a:pPr eaLnBrk="1" hangingPunct="1">
              <a:buFontTx/>
              <a:buChar char="•"/>
            </a:pPr>
            <a:r>
              <a:rPr lang="en-US" dirty="0" smtClean="0"/>
              <a:t>Most federal agencies have regional offices located throughout the country.  Many agencies and departments are hiring new employees in these locations – and this may mean you can stay close to home OR go to a part of the country you’ve always wanted to live in!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3313" y="695325"/>
            <a:ext cx="4648200" cy="3486150"/>
          </a:xfrm>
          <a:ln/>
        </p:spPr>
      </p:sp>
      <p:sp>
        <p:nvSpPr>
          <p:cNvPr id="2" name="Notes Placeholder 1"/>
          <p:cNvSpPr>
            <a:spLocks noGrp="1"/>
          </p:cNvSpPr>
          <p:nvPr>
            <p:ph type="body" sz="quarter" idx="10"/>
          </p:nvPr>
        </p:nvSpPr>
        <p:spPr/>
        <p:txBody>
          <a:bodyPr/>
          <a:lstStyle/>
          <a:p>
            <a:pPr eaLnBrk="1" hangingPunct="1"/>
            <a:r>
              <a:rPr lang="en-US" dirty="0" smtClean="0">
                <a:solidFill>
                  <a:srgbClr val="FF0000"/>
                </a:solidFill>
              </a:rPr>
              <a:t>Read notes not slides</a:t>
            </a:r>
          </a:p>
          <a:p>
            <a:pPr eaLnBrk="1" hangingPunct="1">
              <a:buFontTx/>
              <a:buChar char="•"/>
            </a:pPr>
            <a:r>
              <a:rPr lang="en-US" dirty="0" smtClean="0"/>
              <a:t>You’ve probably heard that currently many individuals in federal agencies are…or will shortly be…</a:t>
            </a:r>
            <a:r>
              <a:rPr lang="en-US" b="1" dirty="0" smtClean="0"/>
              <a:t>eligible to retire</a:t>
            </a:r>
            <a:r>
              <a:rPr lang="en-US" dirty="0" smtClean="0"/>
              <a:t>.  The federal government may need to hire up to 500,000 people over the next five years to replace these retirees and others who leave government.  </a:t>
            </a:r>
            <a:r>
              <a:rPr lang="en-US" b="1" dirty="0" smtClean="0"/>
              <a:t>Obviously this “spells opportunity” and lots of it for new feds</a:t>
            </a:r>
            <a:r>
              <a:rPr lang="en-US" sz="1000" b="1" dirty="0" smtClean="0">
                <a:solidFill>
                  <a:srgbClr val="FF0000"/>
                </a:solidFill>
              </a:rPr>
              <a:t>.  </a:t>
            </a:r>
            <a:r>
              <a:rPr lang="en-US" sz="1000" dirty="0" smtClean="0">
                <a:solidFill>
                  <a:srgbClr val="FF0000"/>
                </a:solidFill>
              </a:rPr>
              <a:t>(As some of you may have heard because of the current economy many are staying longer—As of today there are currently XXX positions open on USAJOBS)</a:t>
            </a:r>
          </a:p>
          <a:p>
            <a:pPr eaLnBrk="1" hangingPunct="1">
              <a:buFontTx/>
              <a:buChar char="•"/>
            </a:pPr>
            <a:r>
              <a:rPr lang="en-US" dirty="0" smtClean="0"/>
              <a:t>Hiring is ongoing, although it will expand in the future to meet the needs.  This chart shows occupations hiring the most individuals in recent years.  The government has identified certain “Mission Critical Occupations” including most of those on this chart where its needs are greatest.  However, there are jobs for almost all educational backgrounds, not just the specific occupations shown on the chart.  </a:t>
            </a:r>
          </a:p>
          <a:p>
            <a:pPr eaLnBrk="1" hangingPunct="1">
              <a:buFontTx/>
              <a:buChar char="•"/>
            </a:pPr>
            <a:r>
              <a:rPr lang="en-US" dirty="0" smtClean="0"/>
              <a:t>Later we’ll provide information about some websites that can help you find jobs that fit your training and interests, but let me mention a website now that has over 20 easy-to-use guides for many different majors or disciplines to help you know where to get started in your search.  The website is www.MakingTheDifference.org. </a:t>
            </a:r>
          </a:p>
          <a:p>
            <a:pPr eaLnBrk="1" hangingPunct="1"/>
            <a:endParaRPr lang="en-US" dirty="0" smtClean="0"/>
          </a:p>
          <a:p>
            <a:pPr eaLnBrk="1" hangingPunct="1"/>
            <a:r>
              <a:rPr lang="en-US" dirty="0" smtClean="0"/>
              <a:t>This data is from 2007  </a:t>
            </a:r>
          </a:p>
          <a:p>
            <a:pPr eaLnBrk="1" hangingPunct="1"/>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i="1" smtClean="0">
                <a:latin typeface="Calibri" charset="0"/>
              </a:rPr>
              <a:t>Note to Presenter: For general public presentations, perhaps just mention that these programs exist, and if an audience member falls under one of these categories, they can speak to you after the presentation for more information.</a:t>
            </a:r>
          </a:p>
        </p:txBody>
      </p:sp>
      <p:sp>
        <p:nvSpPr>
          <p:cNvPr id="87044" name="Slide Number Placeholder 3"/>
          <p:cNvSpPr>
            <a:spLocks noGrp="1"/>
          </p:cNvSpPr>
          <p:nvPr>
            <p:ph type="sldNum" sz="quarter" idx="5"/>
          </p:nvPr>
        </p:nvSpPr>
        <p:spPr>
          <a:noFill/>
        </p:spPr>
        <p:txBody>
          <a:bodyPr/>
          <a:lstStyle/>
          <a:p>
            <a:fld id="{421CE37A-77CD-4D3A-AA9A-68D95DD358F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F44C61B6-0D83-4E4C-AED6-44027483A244}" type="slidenum">
              <a:rPr lang="en-US"/>
              <a:pPr>
                <a:defRPr/>
              </a:pPr>
              <a:t>‹#›</a:t>
            </a:fld>
            <a:endParaRPr lang="en-US"/>
          </a:p>
        </p:txBody>
      </p:sp>
    </p:spTree>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D2FBF0A-7105-4845-A544-192C88DFBA82}" type="slidenum">
              <a:rPr lang="en-US"/>
              <a:pPr>
                <a:defRPr/>
              </a:pPr>
              <a:t>‹#›</a:t>
            </a:fld>
            <a:endParaRPr 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2CA674BE-269D-4596-B0DB-9877972629FA}" type="slidenum">
              <a:rPr lang="en-US"/>
              <a:pPr>
                <a:defRPr/>
              </a:pPr>
              <a:t>‹#›</a:t>
            </a:fld>
            <a:endParaRPr lang="en-US"/>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13E437E-394F-481D-8676-BE962A69A99C}" type="slidenum">
              <a:rPr lang="en-US"/>
              <a:pPr>
                <a:defRPr/>
              </a:pPr>
              <a:t>‹#›</a:t>
            </a:fld>
            <a:endParaRPr lang="en-US" dirty="0"/>
          </a:p>
        </p:txBody>
      </p:sp>
    </p:spTree>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20A75EA-E239-4A69-BFA9-64CCEBC7C216}" type="slidenum">
              <a:rPr lang="en-US"/>
              <a:pPr>
                <a:defRPr/>
              </a:pPr>
              <a:t>‹#›</a:t>
            </a:fld>
            <a:endParaRPr 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95B419F-F66E-4D8F-8EDB-516E426E814E}" type="slidenum">
              <a:rPr lang="en-US"/>
              <a:pPr>
                <a:defRPr/>
              </a:pPr>
              <a:t>‹#›</a:t>
            </a:fld>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2A850CFF-32B5-4194-8094-4D6C251F1AD8}" type="slidenum">
              <a:rPr lang="en-US"/>
              <a:pPr>
                <a:defRPr/>
              </a:pPr>
              <a:t>‹#›</a:t>
            </a:fld>
            <a:endParaRPr 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F5390651-DAEC-48CB-B602-CA8B441C2C49}" type="slidenum">
              <a:rPr lang="en-US"/>
              <a:pPr>
                <a:defRPr/>
              </a:pPr>
              <a:t>‹#›</a:t>
            </a:fld>
            <a:endParaRPr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a:xfrm>
            <a:off x="8534400" y="6477000"/>
            <a:ext cx="533400" cy="352425"/>
          </a:xfrm>
          <a:prstGeom prst="rect">
            <a:avLst/>
          </a:prstGeom>
        </p:spPr>
        <p:txBody>
          <a:bodyPr/>
          <a:lstStyle>
            <a:lvl1pPr algn="ctr">
              <a:defRPr sz="1200" i="1">
                <a:solidFill>
                  <a:schemeClr val="bg1"/>
                </a:solidFill>
              </a:defRPr>
            </a:lvl1pPr>
          </a:lstStyle>
          <a:p>
            <a:pPr>
              <a:defRPr/>
            </a:pPr>
            <a:fld id="{84C74E5F-5B4F-4089-AF55-3AC06B0005CE}" type="slidenum">
              <a:rPr lang="en-US"/>
              <a:pPr>
                <a:defRPr/>
              </a:pPr>
              <a:t>‹#›</a:t>
            </a:fld>
            <a:endParaRPr lang="en-US" dirty="0"/>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1343C56-16BB-47D8-8DC4-D6FF147D625D}" type="slidenum">
              <a:rPr lang="en-US"/>
              <a:pPr>
                <a:defRPr/>
              </a:pPr>
              <a:t>‹#›</a:t>
            </a:fld>
            <a:endParaRPr 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08D4C55-DB40-4CD0-90C7-834E33FD17B1}" type="slidenum">
              <a:rPr lang="en-US"/>
              <a:pPr>
                <a:defRPr/>
              </a:pPr>
              <a:t>‹#›</a:t>
            </a:fld>
            <a:endParaRPr 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274638"/>
            <a:ext cx="7315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6"/>
          <p:cNvSpPr txBox="1">
            <a:spLocks/>
          </p:cNvSpPr>
          <p:nvPr userDrawn="1"/>
        </p:nvSpPr>
        <p:spPr>
          <a:xfrm>
            <a:off x="8534400" y="6477000"/>
            <a:ext cx="533400" cy="352425"/>
          </a:xfrm>
          <a:prstGeom prst="rect">
            <a:avLst/>
          </a:prstGeom>
        </p:spPr>
        <p:txBody>
          <a:bodyPr/>
          <a:lstStyle>
            <a:defPPr>
              <a:defRPr lang="en-US"/>
            </a:defPPr>
            <a:lvl1pPr algn="l" rtl="0" fontAlgn="base">
              <a:spcBef>
                <a:spcPct val="0"/>
              </a:spcBef>
              <a:spcAft>
                <a:spcPct val="0"/>
              </a:spcAft>
              <a:defRPr sz="1200" i="1" kern="1200">
                <a:solidFill>
                  <a:schemeClr val="bg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endParaRPr lang="en-US" dirty="0" smtClean="0"/>
          </a:p>
        </p:txBody>
      </p:sp>
      <p:sp>
        <p:nvSpPr>
          <p:cNvPr id="8" name="Rectangle 7"/>
          <p:cNvSpPr/>
          <p:nvPr userDrawn="1"/>
        </p:nvSpPr>
        <p:spPr>
          <a:xfrm>
            <a:off x="381000" y="0"/>
            <a:ext cx="533400" cy="6858000"/>
          </a:xfrm>
          <a:prstGeom prst="rect">
            <a:avLst/>
          </a:prstGeom>
          <a:gradFill>
            <a:gsLst>
              <a:gs pos="0">
                <a:srgbClr val="002060"/>
              </a:gs>
              <a:gs pos="80000">
                <a:schemeClr val="accent1">
                  <a:tint val="86000"/>
                  <a:satMod val="115000"/>
                </a:schemeClr>
              </a:gs>
              <a:gs pos="100000">
                <a:schemeClr val="accent1">
                  <a:tint val="50000"/>
                  <a:satMod val="1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32" name="Picture 8"/>
          <p:cNvPicPr>
            <a:picLocks noChangeAspect="1"/>
          </p:cNvPicPr>
          <p:nvPr userDrawn="1"/>
        </p:nvPicPr>
        <p:blipFill>
          <a:blip r:embed="rId13" cstate="print"/>
          <a:srcRect/>
          <a:stretch>
            <a:fillRect/>
          </a:stretch>
        </p:blipFill>
        <p:spPr bwMode="auto">
          <a:xfrm>
            <a:off x="76200" y="228600"/>
            <a:ext cx="12192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spd="slow">
    <p:push/>
  </p:transition>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Book Antiqua" pitchFamily="18" charset="0"/>
        </a:defRPr>
      </a:lvl2pPr>
      <a:lvl3pPr algn="ctr" rtl="0" eaLnBrk="0" fontAlgn="base" hangingPunct="0">
        <a:spcBef>
          <a:spcPct val="0"/>
        </a:spcBef>
        <a:spcAft>
          <a:spcPct val="0"/>
        </a:spcAft>
        <a:defRPr sz="4000">
          <a:solidFill>
            <a:schemeClr val="bg1"/>
          </a:solidFill>
          <a:latin typeface="Book Antiqua" pitchFamily="18" charset="0"/>
        </a:defRPr>
      </a:lvl3pPr>
      <a:lvl4pPr algn="ctr" rtl="0" eaLnBrk="0" fontAlgn="base" hangingPunct="0">
        <a:spcBef>
          <a:spcPct val="0"/>
        </a:spcBef>
        <a:spcAft>
          <a:spcPct val="0"/>
        </a:spcAft>
        <a:defRPr sz="4000">
          <a:solidFill>
            <a:schemeClr val="bg1"/>
          </a:solidFill>
          <a:latin typeface="Book Antiqua" pitchFamily="18" charset="0"/>
        </a:defRPr>
      </a:lvl4pPr>
      <a:lvl5pPr algn="ctr" rtl="0" eaLnBrk="0" fontAlgn="base" hangingPunct="0">
        <a:spcBef>
          <a:spcPct val="0"/>
        </a:spcBef>
        <a:spcAft>
          <a:spcPct val="0"/>
        </a:spcAft>
        <a:defRPr sz="4000">
          <a:solidFill>
            <a:schemeClr val="bg1"/>
          </a:solidFill>
          <a:latin typeface="Book Antiqu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10253F"/>
          </a:solidFill>
          <a:latin typeface="+mn-lt"/>
          <a:ea typeface="+mn-ea"/>
          <a:cs typeface="+mn-cs"/>
        </a:defRPr>
      </a:lvl1pPr>
      <a:lvl2pPr marL="742950" indent="-285750" algn="l" rtl="0" eaLnBrk="0" fontAlgn="base" hangingPunct="0">
        <a:spcBef>
          <a:spcPct val="20000"/>
        </a:spcBef>
        <a:spcAft>
          <a:spcPct val="0"/>
        </a:spcAft>
        <a:buChar char="–"/>
        <a:defRPr sz="2800">
          <a:solidFill>
            <a:srgbClr val="10253F"/>
          </a:solidFill>
          <a:latin typeface="+mn-lt"/>
        </a:defRPr>
      </a:lvl2pPr>
      <a:lvl3pPr marL="1143000" indent="-228600" algn="l" rtl="0" eaLnBrk="0" fontAlgn="base" hangingPunct="0">
        <a:spcBef>
          <a:spcPct val="20000"/>
        </a:spcBef>
        <a:spcAft>
          <a:spcPct val="0"/>
        </a:spcAft>
        <a:buChar char="•"/>
        <a:defRPr sz="2400">
          <a:solidFill>
            <a:srgbClr val="10253F"/>
          </a:solidFill>
          <a:latin typeface="+mn-lt"/>
        </a:defRPr>
      </a:lvl3pPr>
      <a:lvl4pPr marL="1600200" indent="-228600" algn="l" rtl="0" eaLnBrk="0" fontAlgn="base" hangingPunct="0">
        <a:spcBef>
          <a:spcPct val="20000"/>
        </a:spcBef>
        <a:spcAft>
          <a:spcPct val="0"/>
        </a:spcAft>
        <a:buChar char="–"/>
        <a:defRPr sz="2000">
          <a:solidFill>
            <a:srgbClr val="10253F"/>
          </a:solidFill>
          <a:latin typeface="+mn-lt"/>
        </a:defRPr>
      </a:lvl4pPr>
      <a:lvl5pPr marL="2057400" indent="-228600" algn="l" rtl="0" eaLnBrk="0" fontAlgn="base" hangingPunct="0">
        <a:spcBef>
          <a:spcPct val="20000"/>
        </a:spcBef>
        <a:spcAft>
          <a:spcPct val="0"/>
        </a:spcAft>
        <a:buChar char="»"/>
        <a:defRPr sz="2000">
          <a:solidFill>
            <a:srgbClr val="10253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ol.gov/elaws/vets/vetpref/mservice.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hra.army.mil/webcourses/Mil_Spouse_Wizard/index.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usajobs.gov/individualswithdisabilities.a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il2fedjobs.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www.vaforvets.va.gov/" TargetMode="External"/><Relationship Id="rId5" Type="http://schemas.openxmlformats.org/officeDocument/2006/relationships/hyperlink" Target="http://www.opm.gov/qualifications/standards/indexes/num-ndx.asp" TargetMode="External"/><Relationship Id="rId4" Type="http://schemas.openxmlformats.org/officeDocument/2006/relationships/hyperlink" Target="http://www.usajobs.gov/studentjob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vets@dol.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95400" y="1676400"/>
            <a:ext cx="7315200" cy="4267200"/>
          </a:xfrm>
        </p:spPr>
        <p:txBody>
          <a:bodyPr/>
          <a:lstStyle/>
          <a:p>
            <a:pPr>
              <a:defRPr/>
            </a:pPr>
            <a:r>
              <a:rPr lang="en-US" b="1" dirty="0" smtClean="0">
                <a:solidFill>
                  <a:srgbClr val="002060"/>
                </a:solidFill>
                <a:latin typeface="Calibri" pitchFamily="34" charset="0"/>
              </a:rPr>
              <a:t>Finding and Applying for Jobs </a:t>
            </a:r>
            <a:br>
              <a:rPr lang="en-US" b="1" dirty="0" smtClean="0">
                <a:solidFill>
                  <a:srgbClr val="002060"/>
                </a:solidFill>
                <a:latin typeface="Calibri" pitchFamily="34" charset="0"/>
              </a:rPr>
            </a:br>
            <a:r>
              <a:rPr lang="en-US" b="1" dirty="0" smtClean="0">
                <a:solidFill>
                  <a:srgbClr val="002060"/>
                </a:solidFill>
                <a:latin typeface="Calibri" pitchFamily="34" charset="0"/>
              </a:rPr>
              <a:t>in the </a:t>
            </a:r>
            <a:br>
              <a:rPr lang="en-US" b="1" dirty="0" smtClean="0">
                <a:solidFill>
                  <a:srgbClr val="002060"/>
                </a:solidFill>
                <a:latin typeface="Calibri" pitchFamily="34" charset="0"/>
              </a:rPr>
            </a:br>
            <a:r>
              <a:rPr lang="en-US" b="1" dirty="0" smtClean="0">
                <a:solidFill>
                  <a:srgbClr val="002060"/>
                </a:solidFill>
                <a:latin typeface="Calibri" pitchFamily="34" charset="0"/>
              </a:rPr>
              <a:t>Federal Government</a:t>
            </a:r>
            <a:r>
              <a:rPr lang="en-US" b="1" dirty="0" smtClean="0">
                <a:solidFill>
                  <a:srgbClr val="A50021"/>
                </a:solidFill>
                <a:latin typeface="Calibri" pitchFamily="34" charset="0"/>
              </a:rPr>
              <a:t/>
            </a:r>
            <a:br>
              <a:rPr lang="en-US" b="1" dirty="0" smtClean="0">
                <a:solidFill>
                  <a:srgbClr val="A50021"/>
                </a:solidFill>
                <a:latin typeface="Calibri" pitchFamily="34" charset="0"/>
              </a:rPr>
            </a:br>
            <a:r>
              <a:rPr lang="en-US" sz="2800" i="1" dirty="0" smtClean="0"/>
              <a:t/>
            </a:r>
            <a:br>
              <a:rPr lang="en-US" sz="2800" i="1" dirty="0" smtClean="0"/>
            </a:br>
            <a:r>
              <a:rPr lang="en-US" sz="2800" b="1" i="1" dirty="0" smtClean="0">
                <a:solidFill>
                  <a:srgbClr val="002060"/>
                </a:solidFill>
                <a:latin typeface="Calibri" pitchFamily="34" charset="0"/>
                <a:cs typeface="Calibri" pitchFamily="34" charset="0"/>
              </a:rPr>
              <a:t>Instructor</a:t>
            </a:r>
            <a:br>
              <a:rPr lang="en-US" sz="2800" b="1" i="1" dirty="0" smtClean="0">
                <a:solidFill>
                  <a:srgbClr val="002060"/>
                </a:solidFill>
                <a:latin typeface="Calibri" pitchFamily="34" charset="0"/>
                <a:cs typeface="Calibri" pitchFamily="34" charset="0"/>
              </a:rPr>
            </a:br>
            <a:r>
              <a:rPr lang="en-US" sz="2800" i="1" dirty="0" smtClean="0">
                <a:solidFill>
                  <a:srgbClr val="002060"/>
                </a:solidFill>
                <a:latin typeface="Calibri" pitchFamily="34" charset="0"/>
                <a:cs typeface="Calibri" pitchFamily="34" charset="0"/>
              </a:rPr>
              <a:t>Paul M. Plasencia, U.S. Army Retired</a:t>
            </a:r>
            <a:r>
              <a:rPr lang="en-US" sz="2800" i="1" dirty="0" smtClean="0">
                <a:solidFill>
                  <a:srgbClr val="002060"/>
                </a:solidFill>
              </a:rPr>
              <a:t/>
            </a:r>
            <a:br>
              <a:rPr lang="en-US" sz="2800" i="1" dirty="0" smtClean="0">
                <a:solidFill>
                  <a:srgbClr val="002060"/>
                </a:solidFill>
              </a:rPr>
            </a:br>
            <a:endParaRPr lang="en-US" sz="2800" i="1" dirty="0" smtClean="0">
              <a:solidFill>
                <a:srgbClr val="002060"/>
              </a:solidFill>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p:nvPr>
        </p:nvSpPr>
        <p:spPr>
          <a:xfrm>
            <a:off x="1371600" y="1981200"/>
            <a:ext cx="7772400" cy="1470025"/>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Special Hiring Authorities </a:t>
            </a:r>
            <a:br>
              <a:rPr lang="en-US" sz="3200" kern="1200" dirty="0">
                <a:solidFill>
                  <a:schemeClr val="tx2">
                    <a:lumMod val="75000"/>
                  </a:schemeClr>
                </a:solidFill>
                <a:latin typeface="Calibri" pitchFamily="34" charset="0"/>
              </a:rPr>
            </a:br>
            <a:r>
              <a:rPr lang="en-US" sz="3200" kern="1200" dirty="0">
                <a:solidFill>
                  <a:schemeClr val="tx2">
                    <a:lumMod val="75000"/>
                  </a:schemeClr>
                </a:solidFill>
                <a:latin typeface="Calibri" pitchFamily="34" charset="0"/>
              </a:rPr>
              <a:t>for Veterans</a:t>
            </a:r>
          </a:p>
        </p:txBody>
      </p:sp>
    </p:spTree>
    <p:extLst>
      <p:ext uri="{BB962C8B-B14F-4D97-AF65-F5344CB8AC3E}">
        <p14:creationId xmlns:p14="http://schemas.microsoft.com/office/powerpoint/2010/main" val="320173645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Special Hiring Authorities for Veterans</a:t>
            </a:r>
          </a:p>
        </p:txBody>
      </p:sp>
      <p:sp>
        <p:nvSpPr>
          <p:cNvPr id="31747" name="Content Placeholder 2"/>
          <p:cNvSpPr>
            <a:spLocks noGrp="1"/>
          </p:cNvSpPr>
          <p:nvPr>
            <p:ph idx="1"/>
          </p:nvPr>
        </p:nvSpPr>
        <p:spPr>
          <a:xfrm>
            <a:off x="1600200" y="1524000"/>
            <a:ext cx="7315200" cy="4953000"/>
          </a:xfrm>
        </p:spPr>
        <p:txBody>
          <a:bodyPr/>
          <a:lstStyle/>
          <a:p>
            <a:r>
              <a:rPr lang="en-US" dirty="0" smtClean="0">
                <a:solidFill>
                  <a:schemeClr val="tx2">
                    <a:lumMod val="75000"/>
                  </a:schemeClr>
                </a:solidFill>
                <a:latin typeface="Calibri" charset="0"/>
              </a:rPr>
              <a:t>Special hiring authorities for Veterans:</a:t>
            </a:r>
          </a:p>
          <a:p>
            <a:pPr lvl="1"/>
            <a:endParaRPr lang="en-US" sz="2400" dirty="0" smtClean="0">
              <a:solidFill>
                <a:schemeClr val="tx2">
                  <a:lumMod val="75000"/>
                </a:schemeClr>
              </a:solidFill>
              <a:latin typeface="Calibri" charset="0"/>
            </a:endParaRPr>
          </a:p>
          <a:p>
            <a:pPr lvl="1"/>
            <a:r>
              <a:rPr lang="en-US" sz="2400" dirty="0" smtClean="0">
                <a:solidFill>
                  <a:schemeClr val="tx2">
                    <a:lumMod val="75000"/>
                  </a:schemeClr>
                </a:solidFill>
                <a:latin typeface="Calibri" charset="0"/>
              </a:rPr>
              <a:t>Veterans Recruitment Appointment (VRA)</a:t>
            </a:r>
          </a:p>
          <a:p>
            <a:pPr lvl="1"/>
            <a:endParaRPr lang="en-US" sz="2400" dirty="0" smtClean="0">
              <a:solidFill>
                <a:schemeClr val="tx2">
                  <a:lumMod val="75000"/>
                </a:schemeClr>
              </a:solidFill>
              <a:latin typeface="Calibri" charset="0"/>
            </a:endParaRPr>
          </a:p>
          <a:p>
            <a:pPr lvl="1"/>
            <a:r>
              <a:rPr lang="en-US" sz="2400" dirty="0" smtClean="0">
                <a:solidFill>
                  <a:schemeClr val="tx2">
                    <a:lumMod val="75000"/>
                  </a:schemeClr>
                </a:solidFill>
                <a:latin typeface="Calibri" charset="0"/>
              </a:rPr>
              <a:t>30% or More Disabled Veteran Appointment</a:t>
            </a:r>
          </a:p>
          <a:p>
            <a:pPr lvl="1"/>
            <a:endParaRPr lang="en-US" sz="2400" dirty="0" smtClean="0">
              <a:solidFill>
                <a:schemeClr val="tx2">
                  <a:lumMod val="75000"/>
                </a:schemeClr>
              </a:solidFill>
              <a:latin typeface="Calibri" charset="0"/>
            </a:endParaRPr>
          </a:p>
          <a:p>
            <a:pPr lvl="1"/>
            <a:r>
              <a:rPr lang="en-US" sz="2400" dirty="0" smtClean="0">
                <a:solidFill>
                  <a:schemeClr val="tx2">
                    <a:lumMod val="75000"/>
                  </a:schemeClr>
                </a:solidFill>
                <a:latin typeface="Calibri" charset="0"/>
              </a:rPr>
              <a:t>Veterans Employment Opportunity Act (VEOA)</a:t>
            </a:r>
          </a:p>
          <a:p>
            <a:endParaRPr lang="en-US" dirty="0" smtClean="0">
              <a:solidFill>
                <a:schemeClr val="tx2">
                  <a:lumMod val="75000"/>
                </a:schemeClr>
              </a:solidFill>
            </a:endParaRPr>
          </a:p>
        </p:txBody>
      </p:sp>
    </p:spTree>
    <p:extLst>
      <p:ext uri="{BB962C8B-B14F-4D97-AF65-F5344CB8AC3E}">
        <p14:creationId xmlns:p14="http://schemas.microsoft.com/office/powerpoint/2010/main" val="4177464149"/>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Veterans Recruitment Appointment</a:t>
            </a:r>
          </a:p>
        </p:txBody>
      </p:sp>
      <p:sp>
        <p:nvSpPr>
          <p:cNvPr id="32771" name="Content Placeholder 2"/>
          <p:cNvSpPr>
            <a:spLocks noGrp="1"/>
          </p:cNvSpPr>
          <p:nvPr>
            <p:ph idx="1"/>
          </p:nvPr>
        </p:nvSpPr>
        <p:spPr/>
        <p:txBody>
          <a:bodyPr/>
          <a:lstStyle/>
          <a:p>
            <a:r>
              <a:rPr lang="en-US" sz="2200" dirty="0" smtClean="0">
                <a:latin typeface="Calibri" charset="0"/>
              </a:rPr>
              <a:t>VRA are for Veterans who:</a:t>
            </a:r>
          </a:p>
          <a:p>
            <a:pPr lvl="2">
              <a:buFont typeface="Wingdings" charset="2"/>
              <a:buChar char="ü"/>
            </a:pPr>
            <a:r>
              <a:rPr lang="en-US" sz="2200" dirty="0" smtClean="0">
                <a:latin typeface="Calibri" charset="0"/>
              </a:rPr>
              <a:t>Are disabled, or</a:t>
            </a:r>
          </a:p>
          <a:p>
            <a:pPr lvl="2">
              <a:buFont typeface="Wingdings" charset="2"/>
              <a:buChar char="ü"/>
            </a:pPr>
            <a:r>
              <a:rPr lang="en-US" sz="2200" dirty="0" smtClean="0">
                <a:latin typeface="Calibri" charset="0"/>
              </a:rPr>
              <a:t>Have a campaign badge, or</a:t>
            </a:r>
          </a:p>
          <a:p>
            <a:pPr lvl="2">
              <a:buFont typeface="Wingdings" charset="2"/>
              <a:buChar char="ü"/>
            </a:pPr>
            <a:r>
              <a:rPr lang="en-US" sz="2200" dirty="0" smtClean="0">
                <a:latin typeface="Calibri" charset="0"/>
              </a:rPr>
              <a:t>Have received an Armed Forces Service Medal, or</a:t>
            </a:r>
          </a:p>
          <a:p>
            <a:pPr lvl="2">
              <a:buFont typeface="Wingdings" charset="2"/>
              <a:buChar char="ü"/>
            </a:pPr>
            <a:r>
              <a:rPr lang="en-US" sz="2200" dirty="0" smtClean="0">
                <a:latin typeface="Calibri" charset="0"/>
              </a:rPr>
              <a:t>Honorably separated from service within the past 3 years</a:t>
            </a:r>
          </a:p>
          <a:p>
            <a:r>
              <a:rPr lang="en-US" sz="2200" dirty="0" smtClean="0">
                <a:latin typeface="Calibri" charset="0"/>
              </a:rPr>
              <a:t>A two-year appointment and training plan for a position, where upon completion, Veterans are converted to a career conditional or career status appointment</a:t>
            </a:r>
          </a:p>
          <a:p>
            <a:r>
              <a:rPr lang="en-US" sz="2200" dirty="0" smtClean="0">
                <a:latin typeface="Calibri" charset="0"/>
              </a:rPr>
              <a:t>Agencies can post job announcements on their website and USAJOBS, but are not required to advertise the position</a:t>
            </a:r>
          </a:p>
          <a:p>
            <a:r>
              <a:rPr lang="en-US" sz="2200" dirty="0" smtClean="0">
                <a:latin typeface="Calibri" charset="0"/>
              </a:rPr>
              <a:t>Agencies can appoint Veterans without competition</a:t>
            </a:r>
          </a:p>
        </p:txBody>
      </p:sp>
    </p:spTree>
    <p:extLst>
      <p:ext uri="{BB962C8B-B14F-4D97-AF65-F5344CB8AC3E}">
        <p14:creationId xmlns:p14="http://schemas.microsoft.com/office/powerpoint/2010/main" val="1142782817"/>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30% or More Disabled Veteran Appointment</a:t>
            </a:r>
          </a:p>
        </p:txBody>
      </p:sp>
      <p:sp>
        <p:nvSpPr>
          <p:cNvPr id="45059" name="Content Placeholder 2"/>
          <p:cNvSpPr>
            <a:spLocks noGrp="1"/>
          </p:cNvSpPr>
          <p:nvPr>
            <p:ph idx="1"/>
          </p:nvPr>
        </p:nvSpPr>
        <p:spPr>
          <a:xfrm>
            <a:off x="1219200" y="1447800"/>
            <a:ext cx="7315200" cy="4800600"/>
          </a:xfrm>
        </p:spPr>
        <p:txBody>
          <a:bodyPr/>
          <a:lstStyle/>
          <a:p>
            <a:pPr>
              <a:lnSpc>
                <a:spcPct val="150000"/>
              </a:lnSpc>
              <a:defRPr/>
            </a:pPr>
            <a:r>
              <a:rPr lang="en-US" sz="2000" dirty="0">
                <a:latin typeface="Calibri" charset="0"/>
              </a:rPr>
              <a:t>Agencies with a job opening can offer a Veteran the job if the Veteran has a disability of 30% or more</a:t>
            </a:r>
          </a:p>
          <a:p>
            <a:pPr>
              <a:lnSpc>
                <a:spcPct val="150000"/>
              </a:lnSpc>
              <a:defRPr/>
            </a:pPr>
            <a:r>
              <a:rPr lang="en-US" sz="2000" dirty="0">
                <a:latin typeface="Calibri" charset="0"/>
              </a:rPr>
              <a:t>The Veteran must be qualified to perform the duties of the position</a:t>
            </a:r>
          </a:p>
          <a:p>
            <a:pPr>
              <a:lnSpc>
                <a:spcPct val="150000"/>
              </a:lnSpc>
              <a:defRPr/>
            </a:pPr>
            <a:r>
              <a:rPr lang="en-US" sz="2000" dirty="0">
                <a:latin typeface="Calibri" charset="0"/>
              </a:rPr>
              <a:t>When the authority for a permanent appointment, the Veteran is first placed on a time limited appointment of at least 60 days and then converted to a permanent appointment at management's discretion</a:t>
            </a:r>
          </a:p>
          <a:p>
            <a:pPr>
              <a:lnSpc>
                <a:spcPct val="150000"/>
              </a:lnSpc>
              <a:defRPr/>
            </a:pPr>
            <a:r>
              <a:rPr lang="en-US" sz="2000" dirty="0">
                <a:latin typeface="Calibri" charset="0"/>
              </a:rPr>
              <a:t>When the authority is used for temporary or term appointments, the Veteran will not be converted to a permanent appointment</a:t>
            </a:r>
          </a:p>
        </p:txBody>
      </p:sp>
    </p:spTree>
    <p:extLst>
      <p:ext uri="{BB962C8B-B14F-4D97-AF65-F5344CB8AC3E}">
        <p14:creationId xmlns:p14="http://schemas.microsoft.com/office/powerpoint/2010/main" val="1224341030"/>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Veterans Employment Opportunity Act</a:t>
            </a:r>
          </a:p>
        </p:txBody>
      </p:sp>
      <p:sp>
        <p:nvSpPr>
          <p:cNvPr id="34819" name="Content Placeholder 2"/>
          <p:cNvSpPr>
            <a:spLocks noGrp="1"/>
          </p:cNvSpPr>
          <p:nvPr>
            <p:ph idx="1"/>
          </p:nvPr>
        </p:nvSpPr>
        <p:spPr/>
        <p:txBody>
          <a:bodyPr/>
          <a:lstStyle/>
          <a:p>
            <a:r>
              <a:rPr lang="en-US" sz="2800" smtClean="0">
                <a:latin typeface="Calibri" charset="0"/>
              </a:rPr>
              <a:t>Allows Veterans to apply under merit promotion procedures (can apply to job vacancies that are only open to current competitive service employees)</a:t>
            </a:r>
          </a:p>
          <a:p>
            <a:r>
              <a:rPr lang="en-US" sz="2800" smtClean="0">
                <a:latin typeface="Calibri" charset="0"/>
              </a:rPr>
              <a:t>Applies only to permanent competitive service positions – not excepted service positions.</a:t>
            </a:r>
          </a:p>
          <a:p>
            <a:endParaRPr lang="en-US" smtClean="0"/>
          </a:p>
        </p:txBody>
      </p:sp>
    </p:spTree>
    <p:extLst>
      <p:ext uri="{BB962C8B-B14F-4D97-AF65-F5344CB8AC3E}">
        <p14:creationId xmlns:p14="http://schemas.microsoft.com/office/powerpoint/2010/main" val="275534496"/>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Other Special Hiring Authorities</a:t>
            </a:r>
          </a:p>
        </p:txBody>
      </p:sp>
      <p:sp>
        <p:nvSpPr>
          <p:cNvPr id="35843" name="Content Placeholder 2"/>
          <p:cNvSpPr>
            <a:spLocks noGrp="1"/>
          </p:cNvSpPr>
          <p:nvPr>
            <p:ph idx="1"/>
          </p:nvPr>
        </p:nvSpPr>
        <p:spPr/>
        <p:txBody>
          <a:bodyPr/>
          <a:lstStyle/>
          <a:p>
            <a:r>
              <a:rPr lang="en-US" sz="2800" dirty="0" smtClean="0">
                <a:latin typeface="Calibri" charset="0"/>
              </a:rPr>
              <a:t>Veterans should also consider these other special hiring authorities, if eligible:</a:t>
            </a:r>
          </a:p>
          <a:p>
            <a:pPr lvl="1">
              <a:buFontTx/>
              <a:buNone/>
            </a:pPr>
            <a:endParaRPr lang="en-US" sz="2800" dirty="0" smtClean="0">
              <a:latin typeface="Calibri" charset="0"/>
            </a:endParaRPr>
          </a:p>
          <a:p>
            <a:pPr lvl="1">
              <a:buFont typeface="Wingdings" charset="2"/>
              <a:buChar char="ü"/>
            </a:pPr>
            <a:r>
              <a:rPr lang="en-US" sz="2800" dirty="0" smtClean="0">
                <a:latin typeface="Calibri" charset="0"/>
              </a:rPr>
              <a:t>Pathways Program (students and recent graduates)</a:t>
            </a:r>
          </a:p>
          <a:p>
            <a:pPr lvl="1">
              <a:buFont typeface="Wingdings" charset="2"/>
              <a:buChar char="ü"/>
            </a:pPr>
            <a:endParaRPr lang="en-US" sz="2800" dirty="0" smtClean="0">
              <a:latin typeface="Calibri" charset="0"/>
            </a:endParaRPr>
          </a:p>
          <a:p>
            <a:pPr lvl="1">
              <a:buFont typeface="Wingdings" charset="2"/>
              <a:buChar char="ü"/>
            </a:pPr>
            <a:r>
              <a:rPr lang="en-US" sz="2800" dirty="0">
                <a:solidFill>
                  <a:prstClr val="black"/>
                </a:solidFill>
                <a:latin typeface="Calibri" charset="0"/>
              </a:rPr>
              <a:t>Schedule A (people with disabilities)</a:t>
            </a:r>
          </a:p>
          <a:p>
            <a:pPr marL="457200" lvl="1" indent="0">
              <a:buNone/>
            </a:pPr>
            <a:endParaRPr lang="en-US" sz="2800" dirty="0" smtClean="0">
              <a:latin typeface="Calibri" charset="0"/>
            </a:endParaRPr>
          </a:p>
          <a:p>
            <a:r>
              <a:rPr lang="en-US" sz="3200" dirty="0" smtClean="0">
                <a:latin typeface="Calibri" charset="0"/>
              </a:rPr>
              <a:t> NOTE:  </a:t>
            </a:r>
            <a:r>
              <a:rPr lang="en-US" sz="2800" dirty="0" smtClean="0">
                <a:latin typeface="Calibri" charset="0"/>
              </a:rPr>
              <a:t>Veterans’ preference does apply</a:t>
            </a:r>
          </a:p>
        </p:txBody>
      </p:sp>
    </p:spTree>
    <p:extLst>
      <p:ext uri="{BB962C8B-B14F-4D97-AF65-F5344CB8AC3E}">
        <p14:creationId xmlns:p14="http://schemas.microsoft.com/office/powerpoint/2010/main" val="79611820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7800" y="381000"/>
            <a:ext cx="7391400" cy="838200"/>
          </a:xfrm>
          <a:prstGeom prst="rect">
            <a:avLst/>
          </a:prstGeom>
          <a:noFill/>
          <a:ln w="9525">
            <a:noFill/>
            <a:miter lim="800000"/>
            <a:headEnd/>
            <a:tailEnd/>
          </a:ln>
          <a:effectLst/>
        </p:spPr>
        <p:txBody>
          <a:bodyPr anchor="ctr"/>
          <a:lstStyle/>
          <a:p>
            <a:pPr algn="ctr">
              <a:spcBef>
                <a:spcPct val="0"/>
              </a:spcBef>
              <a:buClrTx/>
              <a:buSzTx/>
              <a:buFontTx/>
              <a:buNone/>
              <a:defRPr/>
            </a:pPr>
            <a:r>
              <a:rPr lang="en-US" sz="3200" kern="0" dirty="0" smtClean="0">
                <a:solidFill>
                  <a:schemeClr val="tx2">
                    <a:lumMod val="75000"/>
                  </a:schemeClr>
                </a:solidFill>
                <a:latin typeface="Calibri" pitchFamily="34" charset="0"/>
                <a:ea typeface="+mj-ea"/>
                <a:cs typeface="+mj-cs"/>
              </a:rPr>
              <a:t>How to Determine your Veterans Preference</a:t>
            </a:r>
            <a:endParaRPr lang="en-US" sz="3200" kern="0" dirty="0">
              <a:solidFill>
                <a:schemeClr val="tx2">
                  <a:lumMod val="75000"/>
                </a:schemeClr>
              </a:solidFill>
              <a:latin typeface="Calibri" pitchFamily="34" charset="0"/>
              <a:ea typeface="+mj-ea"/>
              <a:cs typeface="+mj-cs"/>
            </a:endParaRPr>
          </a:p>
        </p:txBody>
      </p:sp>
      <p:sp>
        <p:nvSpPr>
          <p:cNvPr id="3" name="Rectangle 2"/>
          <p:cNvSpPr/>
          <p:nvPr/>
        </p:nvSpPr>
        <p:spPr>
          <a:xfrm>
            <a:off x="1143000" y="1600200"/>
            <a:ext cx="7620000" cy="2400657"/>
          </a:xfrm>
          <a:prstGeom prst="rect">
            <a:avLst/>
          </a:prstGeom>
        </p:spPr>
        <p:txBody>
          <a:bodyPr wrap="square">
            <a:spAutoFit/>
          </a:bodyPr>
          <a:lstStyle/>
          <a:p>
            <a:pPr marL="285750" indent="-285750" eaLnBrk="0" hangingPunct="0">
              <a:spcBef>
                <a:spcPts val="600"/>
              </a:spcBef>
              <a:spcAft>
                <a:spcPts val="600"/>
              </a:spcAft>
              <a:buClrTx/>
              <a:buSzPct val="100000"/>
              <a:buFont typeface="Wingdings" pitchFamily="2" charset="2"/>
              <a:buChar char="§"/>
              <a:tabLst>
                <a:tab pos="457200" algn="l"/>
              </a:tabLst>
            </a:pPr>
            <a:r>
              <a:rPr lang="en-US" sz="2400" dirty="0" smtClean="0">
                <a:solidFill>
                  <a:srgbClr val="10253F"/>
                </a:solidFill>
                <a:latin typeface="Calibri" pitchFamily="34" charset="0"/>
              </a:rPr>
              <a:t>Not all Veterans get Preference in hiring</a:t>
            </a:r>
          </a:p>
          <a:p>
            <a:pPr marL="285750" indent="-285750" eaLnBrk="0" hangingPunct="0">
              <a:spcBef>
                <a:spcPts val="600"/>
              </a:spcBef>
              <a:spcAft>
                <a:spcPts val="600"/>
              </a:spcAft>
              <a:buClrTx/>
              <a:buSzPct val="100000"/>
              <a:buFont typeface="Wingdings" pitchFamily="2" charset="2"/>
              <a:buChar char="§"/>
              <a:tabLst>
                <a:tab pos="457200" algn="l"/>
              </a:tabLst>
            </a:pPr>
            <a:r>
              <a:rPr lang="en-US" sz="2400" dirty="0" smtClean="0">
                <a:solidFill>
                  <a:srgbClr val="10253F"/>
                </a:solidFill>
                <a:latin typeface="Calibri" pitchFamily="34" charset="0"/>
              </a:rPr>
              <a:t>To determine your Veterans Preference use the Department of Labors </a:t>
            </a:r>
            <a:r>
              <a:rPr lang="en-US" sz="2400" i="1" dirty="0" smtClean="0">
                <a:solidFill>
                  <a:srgbClr val="10253F"/>
                </a:solidFill>
                <a:latin typeface="Calibri" pitchFamily="34" charset="0"/>
              </a:rPr>
              <a:t>“</a:t>
            </a:r>
            <a:r>
              <a:rPr lang="en-US" sz="2400" i="1" dirty="0" smtClean="0">
                <a:solidFill>
                  <a:srgbClr val="002060"/>
                </a:solidFill>
                <a:latin typeface="Calibri" pitchFamily="34" charset="0"/>
              </a:rPr>
              <a:t>Veterans Preference Advisor</a:t>
            </a:r>
            <a:r>
              <a:rPr lang="en-US" sz="2400" i="1" dirty="0" smtClean="0">
                <a:solidFill>
                  <a:srgbClr val="10253F"/>
                </a:solidFill>
                <a:latin typeface="Calibri" pitchFamily="34" charset="0"/>
              </a:rPr>
              <a:t>”</a:t>
            </a:r>
          </a:p>
          <a:p>
            <a:pPr marL="285750" indent="-285750" eaLnBrk="0" hangingPunct="0">
              <a:spcBef>
                <a:spcPts val="600"/>
              </a:spcBef>
              <a:spcAft>
                <a:spcPts val="600"/>
              </a:spcAft>
              <a:buClrTx/>
              <a:buSzPct val="100000"/>
              <a:buFont typeface="Wingdings" pitchFamily="2" charset="2"/>
              <a:buChar char="§"/>
              <a:tabLst>
                <a:tab pos="457200" algn="l"/>
              </a:tabLst>
            </a:pPr>
            <a:endParaRPr lang="en-US" sz="2400" i="1" dirty="0" smtClean="0">
              <a:solidFill>
                <a:srgbClr val="10253F"/>
              </a:solidFill>
              <a:latin typeface="Calibri" pitchFamily="34" charset="0"/>
            </a:endParaRPr>
          </a:p>
          <a:p>
            <a:pPr marL="285750" indent="-285750" algn="ctr" eaLnBrk="0" hangingPunct="0">
              <a:spcBef>
                <a:spcPts val="600"/>
              </a:spcBef>
              <a:spcAft>
                <a:spcPts val="600"/>
              </a:spcAft>
              <a:buClrTx/>
              <a:buSzPct val="100000"/>
              <a:tabLst>
                <a:tab pos="457200" algn="l"/>
              </a:tabLst>
            </a:pPr>
            <a:r>
              <a:rPr lang="en-US" sz="2400" i="1" dirty="0" smtClean="0">
                <a:solidFill>
                  <a:srgbClr val="10253F"/>
                </a:solidFill>
                <a:latin typeface="Calibri" pitchFamily="34" charset="0"/>
                <a:hlinkClick r:id="rId2"/>
              </a:rPr>
              <a:t>http://www.dol.gov/elaws/vets/vetpref/mservice.htm</a:t>
            </a:r>
            <a:r>
              <a:rPr lang="en-US" sz="2400" i="1" dirty="0" smtClean="0">
                <a:solidFill>
                  <a:srgbClr val="10253F"/>
                </a:solidFill>
                <a:latin typeface="Calibri" pitchFamily="34" charset="0"/>
              </a:rPr>
              <a:t> </a:t>
            </a:r>
          </a:p>
        </p:txBody>
      </p:sp>
    </p:spTree>
    <p:extLst>
      <p:ext uri="{BB962C8B-B14F-4D97-AF65-F5344CB8AC3E}">
        <p14:creationId xmlns:p14="http://schemas.microsoft.com/office/powerpoint/2010/main" val="729403161"/>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ctrTitle"/>
          </p:nvPr>
        </p:nvSpPr>
        <p:spPr>
          <a:xfrm>
            <a:off x="1371600" y="2130425"/>
            <a:ext cx="7772400" cy="1470025"/>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Employment Information for Veterans and Military Family Members</a:t>
            </a:r>
          </a:p>
        </p:txBody>
      </p:sp>
    </p:spTree>
    <p:extLst>
      <p:ext uri="{BB962C8B-B14F-4D97-AF65-F5344CB8AC3E}">
        <p14:creationId xmlns:p14="http://schemas.microsoft.com/office/powerpoint/2010/main" val="4261747251"/>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Derived Preference</a:t>
            </a:r>
          </a:p>
        </p:txBody>
      </p:sp>
      <p:sp>
        <p:nvSpPr>
          <p:cNvPr id="37891" name="Content Placeholder 2"/>
          <p:cNvSpPr>
            <a:spLocks noGrp="1"/>
          </p:cNvSpPr>
          <p:nvPr>
            <p:ph idx="1"/>
          </p:nvPr>
        </p:nvSpPr>
        <p:spPr>
          <a:xfrm>
            <a:off x="1295400" y="1295400"/>
            <a:ext cx="7315200" cy="4953000"/>
          </a:xfrm>
        </p:spPr>
        <p:txBody>
          <a:bodyPr/>
          <a:lstStyle/>
          <a:p>
            <a:r>
              <a:rPr lang="en-US" sz="2800" dirty="0" smtClean="0">
                <a:latin typeface="Calibri" charset="0"/>
              </a:rPr>
              <a:t>When a Veteran is not able to use veterans’ preference, preference may be given to spouses, widows, widowers, or mothers of Veterans</a:t>
            </a:r>
          </a:p>
          <a:p>
            <a:r>
              <a:rPr lang="en-US" sz="2800" dirty="0" smtClean="0">
                <a:latin typeface="Calibri" charset="0"/>
              </a:rPr>
              <a:t>None may receive preference if the Veteran is living and is qualified for Federal employment</a:t>
            </a:r>
          </a:p>
          <a:p>
            <a:r>
              <a:rPr lang="en-US" sz="2800" dirty="0" smtClean="0">
                <a:latin typeface="Calibri" charset="0"/>
              </a:rPr>
              <a:t>Both a mother and a spouse (including widow or widower) may be entitled to preference on the basis of the same Veteran’s service if they both meet the requirements</a:t>
            </a:r>
          </a:p>
        </p:txBody>
      </p:sp>
    </p:spTree>
    <p:extLst>
      <p:ext uri="{BB962C8B-B14F-4D97-AF65-F5344CB8AC3E}">
        <p14:creationId xmlns:p14="http://schemas.microsoft.com/office/powerpoint/2010/main" val="1700826562"/>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Non-Competitive Appointment of Certain Military Spouses</a:t>
            </a:r>
          </a:p>
        </p:txBody>
      </p:sp>
      <p:sp>
        <p:nvSpPr>
          <p:cNvPr id="38915" name="Content Placeholder 2"/>
          <p:cNvSpPr>
            <a:spLocks noGrp="1"/>
          </p:cNvSpPr>
          <p:nvPr>
            <p:ph idx="1"/>
          </p:nvPr>
        </p:nvSpPr>
        <p:spPr>
          <a:xfrm>
            <a:off x="1219200" y="1524000"/>
            <a:ext cx="7315200" cy="4525963"/>
          </a:xfrm>
        </p:spPr>
        <p:txBody>
          <a:bodyPr/>
          <a:lstStyle/>
          <a:p>
            <a:r>
              <a:rPr lang="en-US" sz="2400" dirty="0" smtClean="0">
                <a:solidFill>
                  <a:schemeClr val="tx2">
                    <a:lumMod val="75000"/>
                  </a:schemeClr>
                </a:solidFill>
                <a:latin typeface="Calibri" charset="0"/>
              </a:rPr>
              <a:t>Eligible military spouses can be hired outside of the usual hiring process  </a:t>
            </a:r>
          </a:p>
          <a:p>
            <a:r>
              <a:rPr lang="en-US" sz="2400" dirty="0" smtClean="0">
                <a:solidFill>
                  <a:schemeClr val="tx2">
                    <a:lumMod val="75000"/>
                  </a:schemeClr>
                </a:solidFill>
                <a:latin typeface="Calibri" charset="0"/>
              </a:rPr>
              <a:t>3 Categories of Spouse Eligibility:</a:t>
            </a:r>
          </a:p>
          <a:p>
            <a:pPr marL="914400" lvl="1" indent="-457200">
              <a:buFont typeface="Calibri" charset="0"/>
              <a:buAutoNum type="arabicPeriod"/>
            </a:pPr>
            <a:r>
              <a:rPr lang="en-US" sz="1800" dirty="0" smtClean="0">
                <a:solidFill>
                  <a:schemeClr val="tx2">
                    <a:lumMod val="75000"/>
                  </a:schemeClr>
                </a:solidFill>
                <a:latin typeface="Calibri" charset="0"/>
              </a:rPr>
              <a:t>Relocated with the service member under Permanent Change of Station (PCS) orders.  </a:t>
            </a:r>
          </a:p>
          <a:p>
            <a:pPr marL="914400" lvl="1" indent="-457200">
              <a:buFont typeface="Calibri" charset="0"/>
              <a:buAutoNum type="arabicPeriod"/>
            </a:pPr>
            <a:r>
              <a:rPr lang="en-US" sz="1800" dirty="0" smtClean="0">
                <a:solidFill>
                  <a:schemeClr val="tx2">
                    <a:lumMod val="75000"/>
                  </a:schemeClr>
                </a:solidFill>
                <a:latin typeface="Calibri" charset="0"/>
              </a:rPr>
              <a:t>Service member is 100% disabled due to a    service-related injury</a:t>
            </a:r>
          </a:p>
          <a:p>
            <a:pPr marL="914400" lvl="1" indent="-457200">
              <a:buFont typeface="Calibri" charset="0"/>
              <a:buAutoNum type="arabicPeriod"/>
            </a:pPr>
            <a:r>
              <a:rPr lang="en-US" sz="1800" dirty="0" smtClean="0">
                <a:solidFill>
                  <a:schemeClr val="tx2">
                    <a:lumMod val="75000"/>
                  </a:schemeClr>
                </a:solidFill>
                <a:latin typeface="Calibri" charset="0"/>
              </a:rPr>
              <a:t>Service member killed while on active duty </a:t>
            </a:r>
          </a:p>
          <a:p>
            <a:r>
              <a:rPr lang="en-US" sz="2400" dirty="0" smtClean="0">
                <a:solidFill>
                  <a:schemeClr val="tx2">
                    <a:lumMod val="75000"/>
                  </a:schemeClr>
                </a:solidFill>
                <a:latin typeface="Calibri" charset="0"/>
              </a:rPr>
              <a:t>Military spouses are eligible within 2 years of the PCS orders, or 2 years from the date of the documentation indicating the service-connected disability or death</a:t>
            </a:r>
          </a:p>
          <a:p>
            <a:endParaRPr lang="en-US" sz="2400" dirty="0" smtClean="0">
              <a:solidFill>
                <a:schemeClr val="tx2">
                  <a:lumMod val="75000"/>
                </a:schemeClr>
              </a:solidFill>
            </a:endParaRPr>
          </a:p>
        </p:txBody>
      </p:sp>
    </p:spTree>
    <p:extLst>
      <p:ext uri="{BB962C8B-B14F-4D97-AF65-F5344CB8AC3E}">
        <p14:creationId xmlns:p14="http://schemas.microsoft.com/office/powerpoint/2010/main" val="107333345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print"/>
          <a:srcRect r="4636" b="12004"/>
          <a:stretch>
            <a:fillRect/>
          </a:stretch>
        </p:blipFill>
        <p:spPr bwMode="auto">
          <a:xfrm>
            <a:off x="1524000" y="1384300"/>
            <a:ext cx="6934200" cy="4862513"/>
          </a:xfrm>
          <a:prstGeom prst="rect">
            <a:avLst/>
          </a:prstGeom>
          <a:noFill/>
          <a:ln w="9525">
            <a:noFill/>
            <a:miter lim="800000"/>
            <a:headEnd/>
            <a:tailEnd/>
          </a:ln>
        </p:spPr>
      </p:pic>
      <p:sp>
        <p:nvSpPr>
          <p:cNvPr id="4099"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a:buFontTx/>
              <a:buNone/>
            </a:pPr>
            <a:endParaRPr lang="en-US" sz="1400">
              <a:solidFill>
                <a:schemeClr val="tx2">
                  <a:lumMod val="75000"/>
                </a:schemeClr>
              </a:solidFill>
              <a:latin typeface="Times" pitchFamily="18" charset="0"/>
            </a:endParaRPr>
          </a:p>
        </p:txBody>
      </p:sp>
      <p:sp>
        <p:nvSpPr>
          <p:cNvPr id="5" name="Rectangle 2"/>
          <p:cNvSpPr txBox="1">
            <a:spLocks/>
          </p:cNvSpPr>
          <p:nvPr/>
        </p:nvSpPr>
        <p:spPr bwMode="auto">
          <a:xfrm>
            <a:off x="1447800" y="457200"/>
            <a:ext cx="7404100" cy="457200"/>
          </a:xfrm>
          <a:prstGeom prst="rect">
            <a:avLst/>
          </a:prstGeom>
          <a:noFill/>
          <a:ln w="9525">
            <a:noFill/>
            <a:miter lim="800000"/>
            <a:headEnd/>
            <a:tailEnd/>
          </a:ln>
          <a:effectLst/>
        </p:spPr>
        <p:txBody>
          <a:bodyPr anchor="ctr"/>
          <a:lstStyle/>
          <a:p>
            <a:pPr algn="ctr">
              <a:spcBef>
                <a:spcPct val="0"/>
              </a:spcBef>
              <a:buClrTx/>
              <a:buSzTx/>
              <a:buFontTx/>
              <a:buNone/>
              <a:defRPr/>
            </a:pPr>
            <a:r>
              <a:rPr lang="en-US" sz="3200" kern="0" dirty="0">
                <a:solidFill>
                  <a:schemeClr val="tx2">
                    <a:lumMod val="75000"/>
                  </a:schemeClr>
                </a:solidFill>
                <a:latin typeface="Calibri" pitchFamily="34" charset="0"/>
                <a:ea typeface="+mj-ea"/>
                <a:cs typeface="+mj-cs"/>
              </a:rPr>
              <a:t>Hiring Reform</a:t>
            </a:r>
            <a:r>
              <a:rPr lang="en-US" sz="2000" kern="0" dirty="0">
                <a:solidFill>
                  <a:schemeClr val="tx2">
                    <a:lumMod val="75000"/>
                  </a:schemeClr>
                </a:solidFill>
                <a:latin typeface="+mj-lt"/>
                <a:ea typeface="+mj-ea"/>
                <a:cs typeface="+mj-cs"/>
              </a:rPr>
              <a:t> </a:t>
            </a: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Military Spouses – How to Apply</a:t>
            </a:r>
          </a:p>
        </p:txBody>
      </p:sp>
      <p:sp>
        <p:nvSpPr>
          <p:cNvPr id="39939" name="Content Placeholder 2"/>
          <p:cNvSpPr>
            <a:spLocks noGrp="1"/>
          </p:cNvSpPr>
          <p:nvPr>
            <p:ph idx="1"/>
          </p:nvPr>
        </p:nvSpPr>
        <p:spPr/>
        <p:txBody>
          <a:bodyPr/>
          <a:lstStyle/>
          <a:p>
            <a:r>
              <a:rPr lang="en-US" smtClean="0">
                <a:latin typeface="Calibri" charset="0"/>
              </a:rPr>
              <a:t>Apply to any job on USAJOBS and apply non-competitively as a military spouse</a:t>
            </a:r>
          </a:p>
          <a:p>
            <a:r>
              <a:rPr lang="en-US" smtClean="0">
                <a:latin typeface="Calibri" charset="0"/>
              </a:rPr>
              <a:t>State on your résumé that you are eligible under the military spouse hiring authority </a:t>
            </a:r>
          </a:p>
          <a:p>
            <a:r>
              <a:rPr lang="en-US" smtClean="0">
                <a:latin typeface="Calibri" charset="0"/>
              </a:rPr>
              <a:t>May need to submit documentation such as your spouse’s PCS orders, marriage license, etc. </a:t>
            </a:r>
          </a:p>
          <a:p>
            <a:endParaRPr lang="en-US" smtClean="0"/>
          </a:p>
        </p:txBody>
      </p:sp>
    </p:spTree>
    <p:extLst>
      <p:ext uri="{BB962C8B-B14F-4D97-AF65-F5344CB8AC3E}">
        <p14:creationId xmlns:p14="http://schemas.microsoft.com/office/powerpoint/2010/main" val="3338557772"/>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47800" y="381000"/>
            <a:ext cx="7543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lumMod val="75000"/>
                  </a:schemeClr>
                </a:solidFill>
                <a:effectLst/>
                <a:uLnTx/>
                <a:uFillTx/>
                <a:latin typeface="Calibri" pitchFamily="34" charset="0"/>
                <a:ea typeface="+mj-ea"/>
                <a:cs typeface="+mj-cs"/>
              </a:rPr>
              <a:t>Military Spouse Wizard</a:t>
            </a:r>
          </a:p>
        </p:txBody>
      </p:sp>
      <p:sp>
        <p:nvSpPr>
          <p:cNvPr id="3" name="Rectangle 3"/>
          <p:cNvSpPr txBox="1">
            <a:spLocks noChangeArrowheads="1"/>
          </p:cNvSpPr>
          <p:nvPr/>
        </p:nvSpPr>
        <p:spPr bwMode="auto">
          <a:xfrm>
            <a:off x="1143000" y="1524000"/>
            <a:ext cx="7594600" cy="4953000"/>
          </a:xfrm>
          <a:prstGeom prst="rect">
            <a:avLst/>
          </a:prstGeom>
          <a:noFill/>
          <a:ln w="9525">
            <a:noFill/>
            <a:miter lim="800000"/>
            <a:headEnd/>
            <a:tailEnd/>
          </a:ln>
        </p:spPr>
        <p:txBody>
          <a:bodyPr/>
          <a:lstStyle/>
          <a:p>
            <a:pPr marL="285750" indent="-285750" eaLnBrk="0" hangingPunct="0">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Use the Department of the Army’s “</a:t>
            </a:r>
            <a:r>
              <a:rPr lang="en-US" sz="2400" i="1" dirty="0" smtClean="0">
                <a:solidFill>
                  <a:schemeClr val="tx2">
                    <a:lumMod val="75000"/>
                  </a:schemeClr>
                </a:solidFill>
                <a:latin typeface="Calibri" pitchFamily="34" charset="0"/>
              </a:rPr>
              <a:t>Military Spouse Wizard</a:t>
            </a:r>
            <a:r>
              <a:rPr lang="en-US" sz="2400" dirty="0" smtClean="0">
                <a:solidFill>
                  <a:schemeClr val="tx2">
                    <a:lumMod val="75000"/>
                  </a:schemeClr>
                </a:solidFill>
                <a:latin typeface="Calibri" pitchFamily="34" charset="0"/>
              </a:rPr>
              <a:t>” to help determine if you meet the requirements for the </a:t>
            </a:r>
            <a:r>
              <a:rPr lang="en-US" sz="2400" i="1" dirty="0" smtClean="0">
                <a:solidFill>
                  <a:schemeClr val="tx2">
                    <a:lumMod val="75000"/>
                  </a:schemeClr>
                </a:solidFill>
                <a:latin typeface="Calibri" pitchFamily="34" charset="0"/>
              </a:rPr>
              <a:t>Military Spouse Hiring Authority </a:t>
            </a:r>
            <a:r>
              <a:rPr lang="en-US" sz="2400" dirty="0" smtClean="0">
                <a:solidFill>
                  <a:schemeClr val="tx2">
                    <a:lumMod val="75000"/>
                  </a:schemeClr>
                </a:solidFill>
                <a:latin typeface="Calibri" pitchFamily="34" charset="0"/>
              </a:rPr>
              <a:t>or </a:t>
            </a:r>
            <a:r>
              <a:rPr lang="en-US" sz="2400" i="1" dirty="0" smtClean="0">
                <a:solidFill>
                  <a:schemeClr val="tx2">
                    <a:lumMod val="75000"/>
                  </a:schemeClr>
                </a:solidFill>
                <a:latin typeface="Calibri" pitchFamily="34" charset="0"/>
              </a:rPr>
              <a:t>Derived Preference</a:t>
            </a:r>
            <a:r>
              <a:rPr lang="en-US" sz="2400" dirty="0" smtClean="0">
                <a:solidFill>
                  <a:schemeClr val="tx2">
                    <a:lumMod val="75000"/>
                  </a:schemeClr>
                </a:solidFill>
                <a:latin typeface="Calibri" pitchFamily="34" charset="0"/>
              </a:rPr>
              <a:t>.</a:t>
            </a:r>
          </a:p>
          <a:p>
            <a:pPr marL="285750" indent="-285750" eaLnBrk="0" hangingPunct="0">
              <a:spcBef>
                <a:spcPts val="600"/>
              </a:spcBef>
              <a:spcAft>
                <a:spcPts val="600"/>
              </a:spcAft>
              <a:buSzPct val="100000"/>
              <a:tabLst>
                <a:tab pos="457200" algn="l"/>
              </a:tabLst>
            </a:pPr>
            <a:endParaRPr lang="en-US" sz="2400" dirty="0" smtClean="0">
              <a:solidFill>
                <a:schemeClr val="tx2">
                  <a:lumMod val="75000"/>
                </a:schemeClr>
              </a:solidFill>
              <a:latin typeface="Calibri" pitchFamily="34" charset="0"/>
            </a:endParaRPr>
          </a:p>
          <a:p>
            <a:pPr marL="285750" indent="-285750" algn="ctr" eaLnBrk="0" hangingPunct="0">
              <a:spcBef>
                <a:spcPts val="600"/>
              </a:spcBef>
              <a:spcAft>
                <a:spcPts val="600"/>
              </a:spcAft>
              <a:buSzPct val="100000"/>
              <a:tabLst>
                <a:tab pos="457200" algn="l"/>
              </a:tabLst>
            </a:pPr>
            <a:r>
              <a:rPr lang="en-US" sz="2400" dirty="0" smtClean="0">
                <a:solidFill>
                  <a:schemeClr val="tx2">
                    <a:lumMod val="75000"/>
                  </a:schemeClr>
                </a:solidFill>
                <a:latin typeface="Calibri" pitchFamily="34" charset="0"/>
                <a:hlinkClick r:id="rId2"/>
              </a:rPr>
              <a:t>http://www.chra.army.mil/webcourses/Mil_Spouse_Wizard/index.html</a:t>
            </a:r>
            <a:r>
              <a:rPr lang="en-US" sz="2400" dirty="0" smtClean="0">
                <a:solidFill>
                  <a:schemeClr val="tx2">
                    <a:lumMod val="75000"/>
                  </a:schemeClr>
                </a:solidFill>
                <a:latin typeface="Calibri" pitchFamily="34" charset="0"/>
              </a:rPr>
              <a:t> </a:t>
            </a:r>
          </a:p>
        </p:txBody>
      </p:sp>
    </p:spTree>
    <p:extLst>
      <p:ext uri="{BB962C8B-B14F-4D97-AF65-F5344CB8AC3E}">
        <p14:creationId xmlns:p14="http://schemas.microsoft.com/office/powerpoint/2010/main" val="662278077"/>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600200" y="182563"/>
            <a:ext cx="7315200" cy="1189037"/>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Veteran Employment Information</a:t>
            </a:r>
            <a:br>
              <a:rPr lang="en-US" sz="3200" kern="1200" dirty="0">
                <a:solidFill>
                  <a:schemeClr val="tx2">
                    <a:lumMod val="75000"/>
                  </a:schemeClr>
                </a:solidFill>
                <a:latin typeface="Calibri" pitchFamily="34" charset="0"/>
              </a:rPr>
            </a:br>
            <a:r>
              <a:rPr lang="en-US" sz="3200" kern="1200" dirty="0">
                <a:solidFill>
                  <a:schemeClr val="tx2">
                    <a:lumMod val="75000"/>
                  </a:schemeClr>
                </a:solidFill>
                <a:latin typeface="Calibri" pitchFamily="34" charset="0"/>
              </a:rPr>
              <a:t>www.FedsHireVets.gov</a:t>
            </a:r>
          </a:p>
        </p:txBody>
      </p:sp>
      <p:pic>
        <p:nvPicPr>
          <p:cNvPr id="3" name="Picture 1"/>
          <p:cNvPicPr>
            <a:picLocks noChangeAspect="1" noChangeArrowheads="1"/>
          </p:cNvPicPr>
          <p:nvPr/>
        </p:nvPicPr>
        <p:blipFill>
          <a:blip r:embed="rId3" cstate="print"/>
          <a:stretch>
            <a:fillRect/>
          </a:stretch>
        </p:blipFill>
        <p:spPr bwMode="auto">
          <a:xfrm>
            <a:off x="2362200" y="1524000"/>
            <a:ext cx="5715000" cy="4648200"/>
          </a:xfrm>
          <a:prstGeom prst="rect">
            <a:avLst/>
          </a:prstGeom>
          <a:noFill/>
          <a:ln w="9525">
            <a:solidFill>
              <a:schemeClr val="tx1"/>
            </a:solidFill>
            <a:miter lim="800000"/>
            <a:headEnd/>
            <a:tailEnd/>
          </a:ln>
          <a:effectLst>
            <a:outerShdw blurRad="63500" dist="38100" dir="13500000" algn="br" rotWithShape="0">
              <a:srgbClr val="000000">
                <a:alpha val="39998"/>
              </a:srgbClr>
            </a:outerShdw>
          </a:effectLst>
        </p:spPr>
      </p:pic>
    </p:spTree>
    <p:extLst>
      <p:ext uri="{BB962C8B-B14F-4D97-AF65-F5344CB8AC3E}">
        <p14:creationId xmlns:p14="http://schemas.microsoft.com/office/powerpoint/2010/main" val="2937642786"/>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1371600" y="2133600"/>
            <a:ext cx="7772400" cy="1470025"/>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Hiring Programs for </a:t>
            </a:r>
            <a:br>
              <a:rPr lang="en-US" sz="3200" kern="1200" dirty="0">
                <a:solidFill>
                  <a:schemeClr val="tx2">
                    <a:lumMod val="75000"/>
                  </a:schemeClr>
                </a:solidFill>
                <a:latin typeface="Calibri" pitchFamily="34" charset="0"/>
              </a:rPr>
            </a:br>
            <a:r>
              <a:rPr lang="en-US" sz="3200" kern="1200" dirty="0">
                <a:solidFill>
                  <a:schemeClr val="tx2">
                    <a:lumMod val="75000"/>
                  </a:schemeClr>
                </a:solidFill>
                <a:latin typeface="Calibri" pitchFamily="34" charset="0"/>
              </a:rPr>
              <a:t>Students and Recent Graduates</a:t>
            </a:r>
          </a:p>
        </p:txBody>
      </p:sp>
    </p:spTree>
    <p:extLst>
      <p:ext uri="{BB962C8B-B14F-4D97-AF65-F5344CB8AC3E}">
        <p14:creationId xmlns:p14="http://schemas.microsoft.com/office/powerpoint/2010/main" val="51398080"/>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3010" name="AutoShape 2"/>
          <p:cNvCxnSpPr>
            <a:cxnSpLocks noChangeShapeType="1"/>
          </p:cNvCxnSpPr>
          <p:nvPr/>
        </p:nvCxnSpPr>
        <p:spPr bwMode="auto">
          <a:xfrm>
            <a:off x="457200" y="4305300"/>
            <a:ext cx="0" cy="0"/>
          </a:xfrm>
          <a:prstGeom prst="straightConnector1">
            <a:avLst/>
          </a:prstGeom>
          <a:noFill/>
          <a:ln w="9525">
            <a:solidFill>
              <a:schemeClr val="tx1"/>
            </a:solidFill>
            <a:round/>
            <a:headEnd/>
            <a:tailEnd/>
          </a:ln>
        </p:spPr>
      </p:cxnSp>
      <p:sp>
        <p:nvSpPr>
          <p:cNvPr id="43011" name="Rectangle 3"/>
          <p:cNvSpPr>
            <a:spLocks noGrp="1" noChangeArrowheads="1"/>
          </p:cNvSpPr>
          <p:nvPr>
            <p:ph type="body" idx="4294967295"/>
          </p:nvPr>
        </p:nvSpPr>
        <p:spPr>
          <a:xfrm>
            <a:off x="1066800" y="1371600"/>
            <a:ext cx="7772400" cy="4724400"/>
          </a:xfrm>
        </p:spPr>
        <p:txBody>
          <a:bodyPr/>
          <a:lstStyle/>
          <a:p>
            <a:pPr>
              <a:lnSpc>
                <a:spcPct val="115000"/>
              </a:lnSpc>
              <a:spcBef>
                <a:spcPct val="0"/>
              </a:spcBef>
            </a:pPr>
            <a:r>
              <a:rPr lang="en-US" sz="2400" dirty="0" smtClean="0">
                <a:solidFill>
                  <a:schemeClr val="tx2">
                    <a:lumMod val="75000"/>
                  </a:schemeClr>
                </a:solidFill>
                <a:latin typeface="Calibri" charset="0"/>
              </a:rPr>
              <a:t>Executive Order 13562: Recruiting and Hiring Students        and Recent Graduates (issued December 27, 2010)</a:t>
            </a:r>
          </a:p>
          <a:p>
            <a:pPr>
              <a:lnSpc>
                <a:spcPct val="115000"/>
              </a:lnSpc>
              <a:spcBef>
                <a:spcPct val="0"/>
              </a:spcBef>
            </a:pPr>
            <a:r>
              <a:rPr lang="en-US" sz="2400" dirty="0" smtClean="0">
                <a:solidFill>
                  <a:schemeClr val="tx2">
                    <a:lumMod val="75000"/>
                  </a:schemeClr>
                </a:solidFill>
                <a:latin typeface="Calibri" charset="0"/>
              </a:rPr>
              <a:t>Establishes a Pathways framework with three clear       program paths for students and recent graduates:  </a:t>
            </a:r>
          </a:p>
          <a:p>
            <a:pPr marL="800100" lvl="1" indent="-342900">
              <a:lnSpc>
                <a:spcPct val="115000"/>
              </a:lnSpc>
            </a:pPr>
            <a:r>
              <a:rPr lang="en-US" sz="1800" dirty="0" smtClean="0">
                <a:solidFill>
                  <a:schemeClr val="tx2">
                    <a:lumMod val="75000"/>
                  </a:schemeClr>
                </a:solidFill>
                <a:latin typeface="Calibri" charset="0"/>
              </a:rPr>
              <a:t>Internship Program</a:t>
            </a:r>
          </a:p>
          <a:p>
            <a:pPr marL="800100" lvl="1" indent="-342900">
              <a:lnSpc>
                <a:spcPct val="115000"/>
              </a:lnSpc>
            </a:pPr>
            <a:r>
              <a:rPr lang="en-US" sz="1800" dirty="0" smtClean="0">
                <a:solidFill>
                  <a:schemeClr val="tx2">
                    <a:lumMod val="75000"/>
                  </a:schemeClr>
                </a:solidFill>
                <a:latin typeface="Calibri" charset="0"/>
              </a:rPr>
              <a:t>Recent Graduates Program</a:t>
            </a:r>
          </a:p>
          <a:p>
            <a:pPr marL="800100" lvl="1" indent="-342900">
              <a:lnSpc>
                <a:spcPct val="115000"/>
              </a:lnSpc>
            </a:pPr>
            <a:r>
              <a:rPr lang="en-US" sz="1800" dirty="0" smtClean="0">
                <a:solidFill>
                  <a:schemeClr val="tx2">
                    <a:lumMod val="75000"/>
                  </a:schemeClr>
                </a:solidFill>
                <a:latin typeface="Calibri" charset="0"/>
              </a:rPr>
              <a:t>Presidential Management Fellows Program</a:t>
            </a:r>
          </a:p>
          <a:p>
            <a:pPr>
              <a:lnSpc>
                <a:spcPct val="115000"/>
              </a:lnSpc>
              <a:spcBef>
                <a:spcPct val="0"/>
              </a:spcBef>
            </a:pPr>
            <a:r>
              <a:rPr lang="en-US" sz="2400" dirty="0" smtClean="0">
                <a:solidFill>
                  <a:schemeClr val="tx2">
                    <a:lumMod val="75000"/>
                  </a:schemeClr>
                </a:solidFill>
                <a:latin typeface="Calibri" charset="0"/>
              </a:rPr>
              <a:t>New programs will not be implemented until regulations     are final</a:t>
            </a:r>
          </a:p>
          <a:p>
            <a:pPr>
              <a:lnSpc>
                <a:spcPct val="115000"/>
              </a:lnSpc>
              <a:spcBef>
                <a:spcPct val="0"/>
              </a:spcBef>
            </a:pPr>
            <a:r>
              <a:rPr lang="en-US" sz="2400" dirty="0" smtClean="0">
                <a:solidFill>
                  <a:schemeClr val="tx2">
                    <a:lumMod val="75000"/>
                  </a:schemeClr>
                </a:solidFill>
                <a:latin typeface="Calibri" charset="0"/>
              </a:rPr>
              <a:t>Veterans’ preference will apply to these programs</a:t>
            </a:r>
          </a:p>
          <a:p>
            <a:pPr>
              <a:lnSpc>
                <a:spcPct val="115000"/>
              </a:lnSpc>
              <a:spcBef>
                <a:spcPct val="0"/>
              </a:spcBef>
            </a:pPr>
            <a:endParaRPr lang="en-US" sz="2400" dirty="0" smtClean="0">
              <a:solidFill>
                <a:schemeClr val="tx2">
                  <a:lumMod val="75000"/>
                </a:schemeClr>
              </a:solidFill>
              <a:latin typeface="Calibri" charset="0"/>
            </a:endParaRPr>
          </a:p>
          <a:p>
            <a:pPr>
              <a:spcBef>
                <a:spcPct val="30000"/>
              </a:spcBef>
              <a:buSzPct val="130000"/>
              <a:buFontTx/>
              <a:buNone/>
            </a:pPr>
            <a:endParaRPr lang="en-US" sz="2400" dirty="0" smtClean="0">
              <a:solidFill>
                <a:schemeClr val="tx2">
                  <a:lumMod val="75000"/>
                </a:schemeClr>
              </a:solidFill>
              <a:latin typeface="Calibri" charset="0"/>
            </a:endParaRPr>
          </a:p>
        </p:txBody>
      </p:sp>
      <p:sp>
        <p:nvSpPr>
          <p:cNvPr id="43012" name="Rectangle 4"/>
          <p:cNvSpPr>
            <a:spLocks noChangeArrowheads="1"/>
          </p:cNvSpPr>
          <p:nvPr/>
        </p:nvSpPr>
        <p:spPr bwMode="auto">
          <a:xfrm>
            <a:off x="914400" y="381000"/>
            <a:ext cx="8372475"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r>
              <a:rPr lang="en-US" sz="3200" dirty="0">
                <a:solidFill>
                  <a:schemeClr val="tx2">
                    <a:lumMod val="75000"/>
                  </a:schemeClr>
                </a:solidFill>
                <a:latin typeface="Calibri" pitchFamily="34" charset="0"/>
                <a:ea typeface="+mj-ea"/>
                <a:cs typeface="+mj-cs"/>
              </a:rPr>
              <a:t>Pathways Programs</a:t>
            </a:r>
          </a:p>
        </p:txBody>
      </p:sp>
      <p:sp>
        <p:nvSpPr>
          <p:cNvPr id="43013" name="Rectangle 5"/>
          <p:cNvSpPr>
            <a:spLocks noChangeArrowheads="1"/>
          </p:cNvSpPr>
          <p:nvPr/>
        </p:nvSpPr>
        <p:spPr bwMode="auto">
          <a:xfrm>
            <a:off x="1676400" y="3733800"/>
            <a:ext cx="6911975" cy="914400"/>
          </a:xfrm>
          <a:prstGeom prst="rect">
            <a:avLst/>
          </a:prstGeom>
          <a:noFill/>
          <a:ln w="9525">
            <a:noFill/>
            <a:miter lim="800000"/>
            <a:headEnd/>
            <a:tailEnd/>
          </a:ln>
        </p:spPr>
        <p:txBody>
          <a:bodyPr/>
          <a:lstStyle/>
          <a:p>
            <a:pPr marL="236538" indent="-236538" eaLnBrk="0" hangingPunct="0">
              <a:lnSpc>
                <a:spcPct val="75000"/>
              </a:lnSpc>
              <a:spcBef>
                <a:spcPct val="30000"/>
              </a:spcBef>
              <a:spcAft>
                <a:spcPts val="800"/>
              </a:spcAft>
              <a:buSzPct val="130000"/>
            </a:pPr>
            <a:endParaRPr lang="en-US">
              <a:solidFill>
                <a:schemeClr val="tx2">
                  <a:lumMod val="75000"/>
                </a:schemeClr>
              </a:solidFill>
            </a:endParaRPr>
          </a:p>
        </p:txBody>
      </p:sp>
      <p:sp>
        <p:nvSpPr>
          <p:cNvPr id="43014" name="Rectangle 8"/>
          <p:cNvSpPr>
            <a:spLocks noChangeArrowheads="1"/>
          </p:cNvSpPr>
          <p:nvPr/>
        </p:nvSpPr>
        <p:spPr bwMode="auto">
          <a:xfrm>
            <a:off x="1600200" y="4724400"/>
            <a:ext cx="6858000" cy="902811"/>
          </a:xfrm>
          <a:prstGeom prst="rect">
            <a:avLst/>
          </a:prstGeom>
          <a:noFill/>
          <a:ln w="9525">
            <a:noFill/>
            <a:miter lim="800000"/>
            <a:headEnd/>
            <a:tailEnd/>
          </a:ln>
        </p:spPr>
        <p:txBody>
          <a:bodyPr>
            <a:spAutoFit/>
          </a:bodyPr>
          <a:lstStyle/>
          <a:p>
            <a:pPr marL="236538" indent="-236538" eaLnBrk="0" hangingPunct="0">
              <a:spcBef>
                <a:spcPct val="30000"/>
              </a:spcBef>
              <a:spcAft>
                <a:spcPts val="800"/>
              </a:spcAft>
              <a:buSzPct val="130000"/>
            </a:pPr>
            <a:endParaRPr lang="en-US">
              <a:solidFill>
                <a:schemeClr val="tx2">
                  <a:lumMod val="75000"/>
                </a:schemeClr>
              </a:solidFill>
            </a:endParaRPr>
          </a:p>
          <a:p>
            <a:pPr marL="236538" indent="-236538" eaLnBrk="0" hangingPunct="0">
              <a:spcBef>
                <a:spcPct val="30000"/>
              </a:spcBef>
              <a:spcAft>
                <a:spcPts val="1200"/>
              </a:spcAft>
              <a:buSzPct val="130000"/>
            </a:pPr>
            <a:r>
              <a:rPr lang="en-US">
                <a:solidFill>
                  <a:schemeClr val="tx2">
                    <a:lumMod val="75000"/>
                  </a:schemeClr>
                </a:solidFill>
              </a:rPr>
              <a:t>	</a:t>
            </a:r>
          </a:p>
        </p:txBody>
      </p:sp>
      <p:sp>
        <p:nvSpPr>
          <p:cNvPr id="43015"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eaLnBrk="0" hangingPunct="0"/>
            <a:fld id="{E5196F3C-99A5-4D5E-80AB-35F035EA5C81}" type="slidenum">
              <a:rPr lang="en-US" sz="1400">
                <a:solidFill>
                  <a:schemeClr val="tx2">
                    <a:lumMod val="75000"/>
                  </a:schemeClr>
                </a:solidFill>
              </a:rPr>
              <a:pPr algn="r" eaLnBrk="0" hangingPunct="0"/>
              <a:t>24</a:t>
            </a:fld>
            <a:endParaRPr lang="en-US" sz="1400">
              <a:solidFill>
                <a:schemeClr val="tx2">
                  <a:lumMod val="75000"/>
                </a:schemeClr>
              </a:solidFill>
            </a:endParaRPr>
          </a:p>
        </p:txBody>
      </p:sp>
    </p:spTree>
    <p:extLst>
      <p:ext uri="{BB962C8B-B14F-4D97-AF65-F5344CB8AC3E}">
        <p14:creationId xmlns:p14="http://schemas.microsoft.com/office/powerpoint/2010/main" val="4588053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7106" name="AutoShape 2"/>
          <p:cNvCxnSpPr>
            <a:cxnSpLocks noChangeShapeType="1"/>
          </p:cNvCxnSpPr>
          <p:nvPr/>
        </p:nvCxnSpPr>
        <p:spPr bwMode="auto">
          <a:xfrm>
            <a:off x="457200" y="4305300"/>
            <a:ext cx="0" cy="0"/>
          </a:xfrm>
          <a:prstGeom prst="straightConnector1">
            <a:avLst/>
          </a:prstGeom>
          <a:noFill/>
          <a:ln w="9525">
            <a:solidFill>
              <a:schemeClr val="tx1"/>
            </a:solidFill>
            <a:round/>
            <a:headEnd/>
            <a:tailEnd/>
          </a:ln>
        </p:spPr>
      </p:cxnSp>
      <p:sp>
        <p:nvSpPr>
          <p:cNvPr id="47107" name="Rectangle 3"/>
          <p:cNvSpPr>
            <a:spLocks noGrp="1" noChangeArrowheads="1"/>
          </p:cNvSpPr>
          <p:nvPr>
            <p:ph type="body" idx="4294967295"/>
          </p:nvPr>
        </p:nvSpPr>
        <p:spPr>
          <a:xfrm>
            <a:off x="1360487" y="1524000"/>
            <a:ext cx="7543800" cy="3962400"/>
          </a:xfrm>
        </p:spPr>
        <p:txBody>
          <a:bodyPr/>
          <a:lstStyle/>
          <a:p>
            <a:pPr marL="236538" indent="-236538">
              <a:spcBef>
                <a:spcPct val="30000"/>
              </a:spcBef>
              <a:buSzPct val="130000"/>
            </a:pPr>
            <a:r>
              <a:rPr lang="en-US" sz="2200" b="1" dirty="0" smtClean="0">
                <a:latin typeface="Calibri" charset="0"/>
              </a:rPr>
              <a:t>Internship Program </a:t>
            </a:r>
            <a:r>
              <a:rPr lang="en-US" sz="2200" dirty="0" smtClean="0">
                <a:latin typeface="Calibri" charset="0"/>
              </a:rPr>
              <a:t>– open to students enrolled in a variety               of educational institutions </a:t>
            </a:r>
          </a:p>
          <a:p>
            <a:pPr marL="236538" indent="-236538">
              <a:spcBef>
                <a:spcPct val="30000"/>
              </a:spcBef>
              <a:buSzPct val="130000"/>
            </a:pPr>
            <a:r>
              <a:rPr lang="en-US" sz="2200" b="1" dirty="0" smtClean="0">
                <a:latin typeface="Calibri" charset="0"/>
              </a:rPr>
              <a:t>Recent Graduates Program </a:t>
            </a:r>
            <a:r>
              <a:rPr lang="en-US" sz="2200" dirty="0" smtClean="0">
                <a:latin typeface="Calibri" charset="0"/>
              </a:rPr>
              <a:t>– two-year career development  program for recent graduates who have completed their           degree within the preceding two years (six for qualifying     Veterans); hired in cohorts aligned with academic calendars</a:t>
            </a:r>
          </a:p>
          <a:p>
            <a:pPr marL="236538" indent="-236538">
              <a:spcBef>
                <a:spcPct val="30000"/>
              </a:spcBef>
              <a:buSzPct val="130000"/>
            </a:pPr>
            <a:r>
              <a:rPr lang="en-US" sz="2200" b="1" dirty="0" smtClean="0">
                <a:latin typeface="Calibri" charset="0"/>
              </a:rPr>
              <a:t>Presidential Management Fellows Program </a:t>
            </a:r>
            <a:r>
              <a:rPr lang="en-US" sz="2200" dirty="0" smtClean="0">
                <a:latin typeface="Calibri" charset="0"/>
              </a:rPr>
              <a:t>– a reinvigorated, 2-year leadership and development program, aligned with academic calendars, for individuals who have received a qualifying advanced degree within the preceding two years</a:t>
            </a:r>
          </a:p>
        </p:txBody>
      </p:sp>
      <p:sp>
        <p:nvSpPr>
          <p:cNvPr id="47108" name="Rectangle 4"/>
          <p:cNvSpPr>
            <a:spLocks noChangeArrowheads="1"/>
          </p:cNvSpPr>
          <p:nvPr/>
        </p:nvSpPr>
        <p:spPr bwMode="auto">
          <a:xfrm>
            <a:off x="990600" y="304800"/>
            <a:ext cx="83724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r>
              <a:rPr lang="en-US" sz="3200" dirty="0">
                <a:solidFill>
                  <a:schemeClr val="tx2">
                    <a:lumMod val="75000"/>
                  </a:schemeClr>
                </a:solidFill>
                <a:latin typeface="Calibri" pitchFamily="34" charset="0"/>
                <a:ea typeface="+mj-ea"/>
                <a:cs typeface="+mj-cs"/>
              </a:rPr>
              <a:t>New Pathways Programs: The Way Forward</a:t>
            </a:r>
          </a:p>
        </p:txBody>
      </p:sp>
      <p:sp>
        <p:nvSpPr>
          <p:cNvPr id="47109" name="Rectangle 5"/>
          <p:cNvSpPr>
            <a:spLocks noChangeArrowheads="1"/>
          </p:cNvSpPr>
          <p:nvPr/>
        </p:nvSpPr>
        <p:spPr bwMode="auto">
          <a:xfrm>
            <a:off x="1676400" y="3733800"/>
            <a:ext cx="6911975" cy="914400"/>
          </a:xfrm>
          <a:prstGeom prst="rect">
            <a:avLst/>
          </a:prstGeom>
          <a:noFill/>
          <a:ln w="9525">
            <a:noFill/>
            <a:miter lim="800000"/>
            <a:headEnd/>
            <a:tailEnd/>
          </a:ln>
        </p:spPr>
        <p:txBody>
          <a:bodyPr/>
          <a:lstStyle/>
          <a:p>
            <a:pPr marL="236538" indent="-236538" eaLnBrk="0" hangingPunct="0">
              <a:lnSpc>
                <a:spcPct val="75000"/>
              </a:lnSpc>
              <a:spcBef>
                <a:spcPct val="30000"/>
              </a:spcBef>
              <a:spcAft>
                <a:spcPts val="800"/>
              </a:spcAft>
              <a:buSzPct val="130000"/>
            </a:pPr>
            <a:endParaRPr lang="en-US"/>
          </a:p>
        </p:txBody>
      </p:sp>
      <p:sp>
        <p:nvSpPr>
          <p:cNvPr id="47111"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eaLnBrk="0" hangingPunct="0"/>
            <a:fld id="{5D158683-2778-42EA-A85E-6C2B583E6383}" type="slidenum">
              <a:rPr lang="en-US" sz="1400"/>
              <a:pPr algn="r" eaLnBrk="0" hangingPunct="0"/>
              <a:t>25</a:t>
            </a:fld>
            <a:endParaRPr lang="en-US" sz="1400"/>
          </a:p>
        </p:txBody>
      </p:sp>
    </p:spTree>
    <p:extLst>
      <p:ext uri="{BB962C8B-B14F-4D97-AF65-F5344CB8AC3E}">
        <p14:creationId xmlns:p14="http://schemas.microsoft.com/office/powerpoint/2010/main" val="31156715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studentjobs.bmp"/>
          <p:cNvPicPr>
            <a:picLocks noChangeAspect="1"/>
          </p:cNvPicPr>
          <p:nvPr/>
        </p:nvPicPr>
        <p:blipFill>
          <a:blip r:embed="rId3" cstate="print"/>
          <a:srcRect l="1666" t="18889" r="3334" b="7777"/>
          <a:stretch>
            <a:fillRect/>
          </a:stretch>
        </p:blipFill>
        <p:spPr bwMode="auto">
          <a:xfrm>
            <a:off x="1524000" y="1219200"/>
            <a:ext cx="7239000" cy="4724400"/>
          </a:xfrm>
          <a:prstGeom prst="rect">
            <a:avLst/>
          </a:prstGeom>
          <a:noFill/>
          <a:ln w="9525">
            <a:noFill/>
            <a:miter lim="800000"/>
            <a:headEnd/>
            <a:tailEnd/>
          </a:ln>
        </p:spPr>
      </p:pic>
      <p:sp>
        <p:nvSpPr>
          <p:cNvPr id="48131" name="Rectangle 2"/>
          <p:cNvSpPr>
            <a:spLocks noChangeArrowheads="1"/>
          </p:cNvSpPr>
          <p:nvPr/>
        </p:nvSpPr>
        <p:spPr bwMode="auto">
          <a:xfrm>
            <a:off x="914400" y="304800"/>
            <a:ext cx="8458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r>
              <a:rPr lang="en-US" sz="3200" dirty="0">
                <a:solidFill>
                  <a:schemeClr val="bg1"/>
                </a:solidFill>
                <a:latin typeface="Calibri" pitchFamily="34" charset="0"/>
                <a:ea typeface="+mj-ea"/>
                <a:cs typeface="+mj-cs"/>
              </a:rPr>
              <a:t>Where to Look for Student Positions</a:t>
            </a:r>
          </a:p>
          <a:p>
            <a:pPr algn="ctr" eaLnBrk="0" hangingPunct="0"/>
            <a:endParaRPr lang="en-US" sz="3200" dirty="0">
              <a:solidFill>
                <a:schemeClr val="bg1"/>
              </a:solidFill>
              <a:latin typeface="Calibri" pitchFamily="34" charset="0"/>
              <a:ea typeface="+mj-ea"/>
              <a:cs typeface="+mj-cs"/>
            </a:endParaRPr>
          </a:p>
        </p:txBody>
      </p:sp>
      <p:grpSp>
        <p:nvGrpSpPr>
          <p:cNvPr id="2" name="Group 33"/>
          <p:cNvGrpSpPr>
            <a:grpSpLocks/>
          </p:cNvGrpSpPr>
          <p:nvPr/>
        </p:nvGrpSpPr>
        <p:grpSpPr bwMode="auto">
          <a:xfrm>
            <a:off x="5375254" y="4401091"/>
            <a:ext cx="3530600" cy="1908175"/>
            <a:chOff x="3640" y="2797"/>
            <a:chExt cx="1600" cy="915"/>
          </a:xfrm>
        </p:grpSpPr>
        <p:sp>
          <p:nvSpPr>
            <p:cNvPr id="386078" name="AutoShape 30"/>
            <p:cNvSpPr>
              <a:spLocks noChangeArrowheads="1"/>
            </p:cNvSpPr>
            <p:nvPr/>
          </p:nvSpPr>
          <p:spPr bwMode="auto">
            <a:xfrm flipV="1">
              <a:off x="3640" y="2797"/>
              <a:ext cx="1600" cy="915"/>
            </a:xfrm>
            <a:prstGeom prst="wedgeRectCallout">
              <a:avLst>
                <a:gd name="adj1" fmla="val -32125"/>
                <a:gd name="adj2" fmla="val 37102"/>
              </a:avLst>
            </a:prstGeom>
            <a:solidFill>
              <a:srgbClr val="FFFFCC"/>
            </a:solidFill>
            <a:ln w="9525">
              <a:solidFill>
                <a:schemeClr val="tx1"/>
              </a:solidFill>
              <a:miter lim="800000"/>
              <a:headEnd/>
              <a:tailEnd/>
            </a:ln>
            <a:effectLst>
              <a:outerShdw dist="89803" dir="2700000" algn="ctr" rotWithShape="0">
                <a:schemeClr val="bg2"/>
              </a:outerShdw>
            </a:effectLst>
          </p:spPr>
          <p:txBody>
            <a:bodyPr rot="10800000"/>
            <a:lstStyle/>
            <a:p>
              <a:pPr algn="ctr">
                <a:defRPr/>
              </a:pPr>
              <a:endParaRPr lang="en-US" sz="2000" dirty="0">
                <a:latin typeface="Arial" charset="0"/>
                <a:ea typeface="+mn-ea"/>
              </a:endParaRPr>
            </a:p>
          </p:txBody>
        </p:sp>
        <p:sp>
          <p:nvSpPr>
            <p:cNvPr id="48137" name="Text Box 31"/>
            <p:cNvSpPr txBox="1">
              <a:spLocks noChangeArrowheads="1"/>
            </p:cNvSpPr>
            <p:nvPr/>
          </p:nvSpPr>
          <p:spPr bwMode="auto">
            <a:xfrm>
              <a:off x="3691" y="2900"/>
              <a:ext cx="1537" cy="708"/>
            </a:xfrm>
            <a:prstGeom prst="rect">
              <a:avLst/>
            </a:prstGeom>
            <a:noFill/>
            <a:ln w="9525">
              <a:noFill/>
              <a:miter lim="800000"/>
              <a:headEnd/>
              <a:tailEnd/>
            </a:ln>
          </p:spPr>
          <p:txBody>
            <a:bodyPr>
              <a:spAutoFit/>
            </a:bodyPr>
            <a:lstStyle/>
            <a:p>
              <a:pPr algn="ctr">
                <a:spcBef>
                  <a:spcPct val="50000"/>
                </a:spcBef>
              </a:pPr>
              <a:r>
                <a:rPr lang="en-US" sz="1800" b="1" dirty="0">
                  <a:solidFill>
                    <a:srgbClr val="000066"/>
                  </a:solidFill>
                </a:rPr>
                <a:t>Student Jobs Web site</a:t>
              </a:r>
            </a:p>
            <a:p>
              <a:pPr algn="ctr">
                <a:spcBef>
                  <a:spcPct val="50000"/>
                </a:spcBef>
              </a:pPr>
              <a:r>
                <a:rPr lang="en-US" sz="1800" b="1" dirty="0">
                  <a:solidFill>
                    <a:srgbClr val="000066"/>
                  </a:solidFill>
                </a:rPr>
                <a:t>Your Career Center or Academic Advisor(s)</a:t>
              </a:r>
            </a:p>
            <a:p>
              <a:pPr algn="ctr">
                <a:spcBef>
                  <a:spcPct val="50000"/>
                </a:spcBef>
              </a:pPr>
              <a:r>
                <a:rPr lang="en-US" sz="1800" b="1" dirty="0">
                  <a:solidFill>
                    <a:srgbClr val="000066"/>
                  </a:solidFill>
                </a:rPr>
                <a:t>Individual Agencies/Contacts</a:t>
              </a:r>
            </a:p>
          </p:txBody>
        </p:sp>
      </p:grpSp>
      <p:sp>
        <p:nvSpPr>
          <p:cNvPr id="419844" name="AutoShape 4"/>
          <p:cNvSpPr>
            <a:spLocks noChangeArrowheads="1"/>
          </p:cNvSpPr>
          <p:nvPr/>
        </p:nvSpPr>
        <p:spPr bwMode="auto">
          <a:xfrm>
            <a:off x="4229100" y="3810000"/>
            <a:ext cx="1828800" cy="304800"/>
          </a:xfrm>
          <a:prstGeom prst="roundRect">
            <a:avLst>
              <a:gd name="adj" fmla="val 50000"/>
            </a:avLst>
          </a:prstGeom>
          <a:noFill/>
          <a:ln w="57150">
            <a:solidFill>
              <a:schemeClr val="tx1"/>
            </a:solidFill>
            <a:round/>
            <a:headEnd/>
            <a:tailEnd/>
          </a:ln>
        </p:spPr>
        <p:txBody>
          <a:bodyPr wrap="none" anchor="ctr"/>
          <a:lstStyle/>
          <a:p>
            <a:pPr algn="ctr"/>
            <a:endParaRPr lang="en-US" sz="3200">
              <a:latin typeface="Tahoma" charset="0"/>
            </a:endParaRPr>
          </a:p>
        </p:txBody>
      </p:sp>
      <p:sp>
        <p:nvSpPr>
          <p:cNvPr id="419845" name="AutoShape 5"/>
          <p:cNvSpPr>
            <a:spLocks noChangeArrowheads="1"/>
          </p:cNvSpPr>
          <p:nvPr/>
        </p:nvSpPr>
        <p:spPr bwMode="auto">
          <a:xfrm>
            <a:off x="1676400" y="4343400"/>
            <a:ext cx="1462088" cy="304800"/>
          </a:xfrm>
          <a:prstGeom prst="roundRect">
            <a:avLst>
              <a:gd name="adj" fmla="val 50000"/>
            </a:avLst>
          </a:prstGeom>
          <a:noFill/>
          <a:ln w="57150">
            <a:solidFill>
              <a:schemeClr val="tx1"/>
            </a:solidFill>
            <a:round/>
            <a:headEnd/>
            <a:tailEnd/>
          </a:ln>
        </p:spPr>
        <p:txBody>
          <a:bodyPr wrap="none" anchor="ctr"/>
          <a:lstStyle/>
          <a:p>
            <a:pPr algn="ctr"/>
            <a:endParaRPr lang="en-US" sz="3200">
              <a:latin typeface="Tahoma" charset="0"/>
            </a:endParaRPr>
          </a:p>
        </p:txBody>
      </p:sp>
      <p:sp>
        <p:nvSpPr>
          <p:cNvPr id="48135"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eaLnBrk="0" hangingPunct="0"/>
            <a:fld id="{165682E2-8E1B-40A6-9A58-EAB07C731586}" type="slidenum">
              <a:rPr lang="en-US" sz="1400"/>
              <a:pPr algn="r" eaLnBrk="0" hangingPunct="0"/>
              <a:t>26</a:t>
            </a:fld>
            <a:endParaRPr lang="en-US" sz="1400"/>
          </a:p>
        </p:txBody>
      </p:sp>
    </p:spTree>
    <p:extLst>
      <p:ext uri="{BB962C8B-B14F-4D97-AF65-F5344CB8AC3E}">
        <p14:creationId xmlns:p14="http://schemas.microsoft.com/office/powerpoint/2010/main" val="1607842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45"/>
                                        </p:tgtEl>
                                        <p:attrNameLst>
                                          <p:attrName>style.visibility</p:attrName>
                                        </p:attrNameLst>
                                      </p:cBhvr>
                                      <p:to>
                                        <p:strVal val="visible"/>
                                      </p:to>
                                    </p:set>
                                    <p:animEffect transition="in" filter="wipe(left)">
                                      <p:cBhvr>
                                        <p:cTn id="7" dur="3000"/>
                                        <p:tgtEl>
                                          <p:spTgt spid="419845"/>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19844"/>
                                        </p:tgtEl>
                                        <p:attrNameLst>
                                          <p:attrName>style.visibility</p:attrName>
                                        </p:attrNameLst>
                                      </p:cBhvr>
                                      <p:to>
                                        <p:strVal val="visible"/>
                                      </p:to>
                                    </p:set>
                                    <p:animEffect transition="in" filter="wipe(left)">
                                      <p:cBhvr>
                                        <p:cTn id="11" dur="3000"/>
                                        <p:tgtEl>
                                          <p:spTgt spid="419844"/>
                                        </p:tgtEl>
                                      </p:cBhvr>
                                    </p:animEffect>
                                  </p:childTnLst>
                                </p:cTn>
                              </p:par>
                            </p:childTnLst>
                          </p:cTn>
                        </p:par>
                        <p:par>
                          <p:cTn id="12" fill="hold">
                            <p:stCondLst>
                              <p:cond delay="6000"/>
                            </p:stCondLst>
                            <p:childTnLst>
                              <p:par>
                                <p:cTn id="13" presetID="4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ppt_x</p:attrName>
                                        </p:attrNameLst>
                                      </p:cBhvr>
                                      <p:tavLst>
                                        <p:tav tm="0">
                                          <p:val>
                                            <p:strVal val="#ppt_x"/>
                                          </p:val>
                                        </p:tav>
                                        <p:tav tm="100000">
                                          <p:val>
                                            <p:strVal val="#ppt_x"/>
                                          </p:val>
                                        </p:tav>
                                      </p:tavLst>
                                    </p:anim>
                                    <p:anim calcmode="lin" valueType="num">
                                      <p:cBhvr>
                                        <p:cTn id="17"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animBg="1"/>
      <p:bldP spid="4198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ctrTitle"/>
          </p:nvPr>
        </p:nvSpPr>
        <p:spPr>
          <a:xfrm>
            <a:off x="1371600" y="2130425"/>
            <a:ext cx="7772400" cy="1470025"/>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Hiring Program for </a:t>
            </a:r>
            <a:br>
              <a:rPr lang="en-US" sz="3200" kern="1200" dirty="0">
                <a:solidFill>
                  <a:schemeClr val="tx2">
                    <a:lumMod val="75000"/>
                  </a:schemeClr>
                </a:solidFill>
                <a:latin typeface="Calibri" pitchFamily="34" charset="0"/>
              </a:rPr>
            </a:br>
            <a:r>
              <a:rPr lang="en-US" sz="3200" kern="1200" dirty="0">
                <a:solidFill>
                  <a:schemeClr val="tx2">
                    <a:lumMod val="75000"/>
                  </a:schemeClr>
                </a:solidFill>
                <a:latin typeface="Calibri" pitchFamily="34" charset="0"/>
              </a:rPr>
              <a:t>People with Disabilities</a:t>
            </a:r>
          </a:p>
        </p:txBody>
      </p:sp>
    </p:spTree>
    <p:extLst>
      <p:ext uri="{BB962C8B-B14F-4D97-AF65-F5344CB8AC3E}">
        <p14:creationId xmlns:p14="http://schemas.microsoft.com/office/powerpoint/2010/main" val="2885519279"/>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Schedule A Hiring Authority</a:t>
            </a:r>
          </a:p>
        </p:txBody>
      </p:sp>
      <p:sp>
        <p:nvSpPr>
          <p:cNvPr id="51203" name="Content Placeholder 4"/>
          <p:cNvSpPr>
            <a:spLocks noGrp="1"/>
          </p:cNvSpPr>
          <p:nvPr>
            <p:ph idx="1"/>
          </p:nvPr>
        </p:nvSpPr>
        <p:spPr>
          <a:xfrm>
            <a:off x="1219200" y="1447800"/>
            <a:ext cx="7315200" cy="4953000"/>
          </a:xfrm>
        </p:spPr>
        <p:txBody>
          <a:bodyPr/>
          <a:lstStyle/>
          <a:p>
            <a:r>
              <a:rPr lang="en-US" sz="2800" dirty="0" smtClean="0">
                <a:latin typeface="Calibri" charset="0"/>
              </a:rPr>
              <a:t>Applicants with a disability can be hired under a non-competitive hiring authority called “Schedule A.”  This occurs outside the usual hiring process</a:t>
            </a:r>
          </a:p>
          <a:p>
            <a:r>
              <a:rPr lang="en-US" sz="2800" dirty="0" smtClean="0">
                <a:latin typeface="Calibri" charset="0"/>
              </a:rPr>
              <a:t>Eligible disability categories:  </a:t>
            </a:r>
          </a:p>
          <a:p>
            <a:pPr lvl="1">
              <a:buFont typeface="Wingdings" charset="2"/>
              <a:buChar char="ü"/>
            </a:pPr>
            <a:r>
              <a:rPr lang="en-US" sz="2000" dirty="0" smtClean="0">
                <a:latin typeface="Calibri" charset="0"/>
              </a:rPr>
              <a:t>Intellectual</a:t>
            </a:r>
          </a:p>
          <a:p>
            <a:pPr lvl="1">
              <a:buFont typeface="Wingdings" charset="2"/>
              <a:buChar char="ü"/>
            </a:pPr>
            <a:r>
              <a:rPr lang="en-US" sz="2000" dirty="0" smtClean="0">
                <a:latin typeface="Calibri" charset="0"/>
              </a:rPr>
              <a:t>Psychiatric</a:t>
            </a:r>
          </a:p>
          <a:p>
            <a:pPr lvl="1">
              <a:buFont typeface="Wingdings" charset="2"/>
              <a:buChar char="ü"/>
            </a:pPr>
            <a:r>
              <a:rPr lang="en-US" sz="2000" dirty="0" smtClean="0">
                <a:latin typeface="Calibri" charset="0"/>
              </a:rPr>
              <a:t>Severe Physical</a:t>
            </a:r>
          </a:p>
          <a:p>
            <a:r>
              <a:rPr lang="en-US" sz="2800" dirty="0" smtClean="0">
                <a:latin typeface="Calibri" charset="0"/>
              </a:rPr>
              <a:t>Veterans’ Preference applies to Schedule A, and disabled Veterans should consider applying under this authority if eligible</a:t>
            </a:r>
          </a:p>
        </p:txBody>
      </p:sp>
    </p:spTree>
    <p:extLst>
      <p:ext uri="{BB962C8B-B14F-4D97-AF65-F5344CB8AC3E}">
        <p14:creationId xmlns:p14="http://schemas.microsoft.com/office/powerpoint/2010/main" val="3865562844"/>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3"/>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How to Apply under Schedule A</a:t>
            </a:r>
          </a:p>
        </p:txBody>
      </p:sp>
      <p:sp>
        <p:nvSpPr>
          <p:cNvPr id="52227" name="Content Placeholder 4"/>
          <p:cNvSpPr>
            <a:spLocks noGrp="1"/>
          </p:cNvSpPr>
          <p:nvPr>
            <p:ph idx="1"/>
          </p:nvPr>
        </p:nvSpPr>
        <p:spPr>
          <a:xfrm>
            <a:off x="1295400" y="1447800"/>
            <a:ext cx="7315200" cy="4953000"/>
          </a:xfrm>
        </p:spPr>
        <p:txBody>
          <a:bodyPr/>
          <a:lstStyle/>
          <a:p>
            <a:r>
              <a:rPr lang="en-US" sz="2800" dirty="0" smtClean="0">
                <a:latin typeface="Calibri" charset="0"/>
              </a:rPr>
              <a:t>Go to USAJOBS, find a job you like, and apply</a:t>
            </a:r>
          </a:p>
          <a:p>
            <a:r>
              <a:rPr lang="en-US" sz="2800" dirty="0" smtClean="0">
                <a:latin typeface="Calibri" charset="0"/>
              </a:rPr>
              <a:t>State on your resume that you are eligible under the Schedule A Hiring Authority</a:t>
            </a:r>
          </a:p>
          <a:p>
            <a:r>
              <a:rPr lang="en-US" sz="2800" dirty="0" smtClean="0">
                <a:latin typeface="Calibri" charset="0"/>
              </a:rPr>
              <a:t>Submit a copy of your “Schedule A” letter stating you have a disability and “Certification of Job Readiness”  stating you are likely to succeed at the job for which you are applying</a:t>
            </a:r>
          </a:p>
          <a:p>
            <a:r>
              <a:rPr lang="en-US" sz="2800" dirty="0" smtClean="0">
                <a:latin typeface="Calibri" charset="0"/>
              </a:rPr>
              <a:t>Contact agency’s Selective Placement Program Coordinator for guidance</a:t>
            </a:r>
          </a:p>
        </p:txBody>
      </p:sp>
    </p:spTree>
    <p:extLst>
      <p:ext uri="{BB962C8B-B14F-4D97-AF65-F5344CB8AC3E}">
        <p14:creationId xmlns:p14="http://schemas.microsoft.com/office/powerpoint/2010/main" val="3899981814"/>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a:defRPr/>
            </a:pPr>
            <a:r>
              <a:rPr lang="en-US" sz="3200" dirty="0" smtClean="0">
                <a:solidFill>
                  <a:schemeClr val="tx2">
                    <a:lumMod val="75000"/>
                  </a:schemeClr>
                </a:solidFill>
                <a:latin typeface="Calibri" pitchFamily="34" charset="0"/>
              </a:rPr>
              <a:t>Hiring Reform</a:t>
            </a:r>
            <a:r>
              <a:rPr lang="en-US" sz="3200" dirty="0" smtClean="0">
                <a:solidFill>
                  <a:schemeClr val="tx2">
                    <a:lumMod val="75000"/>
                  </a:schemeClr>
                </a:solidFill>
              </a:rPr>
              <a:t> </a:t>
            </a:r>
          </a:p>
        </p:txBody>
      </p:sp>
      <p:sp>
        <p:nvSpPr>
          <p:cNvPr id="5123" name="Rectangle 3"/>
          <p:cNvSpPr>
            <a:spLocks noGrp="1"/>
          </p:cNvSpPr>
          <p:nvPr>
            <p:ph idx="1"/>
          </p:nvPr>
        </p:nvSpPr>
        <p:spPr>
          <a:xfrm>
            <a:off x="1371600" y="1600201"/>
            <a:ext cx="7315200" cy="3276600"/>
          </a:xfrm>
        </p:spPr>
        <p:txBody>
          <a:bodyPr/>
          <a:lstStyle/>
          <a:p>
            <a:pPr eaLnBrk="1" hangingPunct="1">
              <a:buSzPct val="100000"/>
              <a:buFont typeface="Wingdings" pitchFamily="2" charset="2"/>
              <a:buNone/>
            </a:pPr>
            <a:r>
              <a:rPr lang="en-US" sz="2800" b="1" dirty="0" smtClean="0">
                <a:solidFill>
                  <a:schemeClr val="tx2">
                    <a:lumMod val="75000"/>
                  </a:schemeClr>
                </a:solidFill>
                <a:latin typeface="Calibri" pitchFamily="34" charset="0"/>
              </a:rPr>
              <a:t>Why is it a good thing for applicants?</a:t>
            </a:r>
          </a:p>
          <a:p>
            <a:pPr eaLnBrk="1" hangingPunct="1">
              <a:buSzPct val="100000"/>
              <a:buFont typeface="Wingdings" pitchFamily="2" charset="2"/>
              <a:buNone/>
            </a:pPr>
            <a:endParaRPr lang="en-US" sz="1100" dirty="0" smtClean="0">
              <a:solidFill>
                <a:schemeClr val="tx2">
                  <a:lumMod val="75000"/>
                </a:schemeClr>
              </a:solidFill>
              <a:latin typeface="Calibri" pitchFamily="34" charset="0"/>
            </a:endParaRPr>
          </a:p>
          <a:p>
            <a:pPr>
              <a:buSzPct val="100000"/>
              <a:buFont typeface="Wingdings" pitchFamily="2" charset="2"/>
              <a:buChar char="§"/>
            </a:pPr>
            <a:r>
              <a:rPr lang="en-US" sz="2400" b="0" dirty="0" smtClean="0">
                <a:solidFill>
                  <a:schemeClr val="tx2">
                    <a:lumMod val="75000"/>
                  </a:schemeClr>
                </a:solidFill>
                <a:latin typeface="Calibri" pitchFamily="34" charset="0"/>
              </a:rPr>
              <a:t>Provides for vigorous recruiting efforts</a:t>
            </a:r>
          </a:p>
          <a:p>
            <a:pPr>
              <a:buSzPct val="100000"/>
              <a:buFont typeface="Wingdings" pitchFamily="2" charset="2"/>
              <a:buChar char="§"/>
            </a:pPr>
            <a:r>
              <a:rPr lang="en-US" sz="2400" b="0" dirty="0" smtClean="0">
                <a:solidFill>
                  <a:schemeClr val="tx2">
                    <a:lumMod val="75000"/>
                  </a:schemeClr>
                </a:solidFill>
                <a:latin typeface="Calibri" pitchFamily="34" charset="0"/>
              </a:rPr>
              <a:t>Makes it easier to apply for Federal jobs</a:t>
            </a:r>
          </a:p>
          <a:p>
            <a:pPr>
              <a:buSzPct val="100000"/>
              <a:buFont typeface="Wingdings" pitchFamily="2" charset="2"/>
              <a:buChar char="§"/>
            </a:pPr>
            <a:r>
              <a:rPr lang="en-US" sz="2400" b="0" dirty="0" smtClean="0">
                <a:solidFill>
                  <a:schemeClr val="tx2">
                    <a:lumMod val="75000"/>
                  </a:schemeClr>
                </a:solidFill>
                <a:latin typeface="Calibri" pitchFamily="34" charset="0"/>
              </a:rPr>
              <a:t>Raises the bar on candidate quality</a:t>
            </a:r>
          </a:p>
          <a:p>
            <a:pPr>
              <a:buSzPct val="100000"/>
              <a:buFont typeface="Wingdings" pitchFamily="2" charset="2"/>
              <a:buChar char="§"/>
            </a:pPr>
            <a:r>
              <a:rPr lang="en-US" sz="2400" b="0" dirty="0" smtClean="0">
                <a:solidFill>
                  <a:schemeClr val="tx2">
                    <a:lumMod val="75000"/>
                  </a:schemeClr>
                </a:solidFill>
                <a:latin typeface="Calibri" pitchFamily="34" charset="0"/>
              </a:rPr>
              <a:t>Maintains Veterans' Preference in Federal Hiring</a:t>
            </a:r>
          </a:p>
          <a:p>
            <a:pPr>
              <a:buSzPct val="100000"/>
              <a:buFont typeface="Wingdings" pitchFamily="2" charset="2"/>
              <a:buChar char="§"/>
            </a:pPr>
            <a:r>
              <a:rPr lang="en-US" sz="2400" b="0" dirty="0" smtClean="0">
                <a:solidFill>
                  <a:schemeClr val="tx2">
                    <a:lumMod val="75000"/>
                  </a:schemeClr>
                </a:solidFill>
                <a:latin typeface="Calibri" pitchFamily="34" charset="0"/>
              </a:rPr>
              <a:t>Provides common sense approach to hiring process</a:t>
            </a:r>
          </a:p>
        </p:txBody>
      </p:sp>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Obtaining Letters</a:t>
            </a:r>
          </a:p>
        </p:txBody>
      </p:sp>
      <p:sp>
        <p:nvSpPr>
          <p:cNvPr id="53251" name="Content Placeholder 4"/>
          <p:cNvSpPr>
            <a:spLocks noGrp="1"/>
          </p:cNvSpPr>
          <p:nvPr>
            <p:ph idx="1"/>
          </p:nvPr>
        </p:nvSpPr>
        <p:spPr>
          <a:xfrm>
            <a:off x="1219200" y="1524000"/>
            <a:ext cx="7696200" cy="4525963"/>
          </a:xfrm>
        </p:spPr>
        <p:txBody>
          <a:bodyPr/>
          <a:lstStyle/>
          <a:p>
            <a:r>
              <a:rPr lang="en-US" sz="2800" dirty="0" smtClean="0">
                <a:latin typeface="Calibri" charset="0"/>
              </a:rPr>
              <a:t>“Schedule A” and “Certification of Job Readiness”</a:t>
            </a:r>
          </a:p>
          <a:p>
            <a:r>
              <a:rPr lang="en-US" sz="2800" dirty="0" smtClean="0">
                <a:latin typeface="Calibri" charset="0"/>
              </a:rPr>
              <a:t>Both letters can be combined or separate and obtained from:</a:t>
            </a:r>
          </a:p>
          <a:p>
            <a:pPr lvl="1"/>
            <a:r>
              <a:rPr lang="en-US" sz="2000" dirty="0" smtClean="0">
                <a:latin typeface="Calibri" charset="0"/>
              </a:rPr>
              <a:t>Licensed medical professional</a:t>
            </a:r>
          </a:p>
          <a:p>
            <a:pPr lvl="1"/>
            <a:r>
              <a:rPr lang="en-US" sz="2000" dirty="0" smtClean="0">
                <a:latin typeface="Calibri" charset="0"/>
              </a:rPr>
              <a:t>Vocational rehabilitation specialist</a:t>
            </a:r>
          </a:p>
          <a:p>
            <a:pPr lvl="1"/>
            <a:r>
              <a:rPr lang="en-US" sz="2000" dirty="0" smtClean="0">
                <a:latin typeface="Calibri" charset="0"/>
              </a:rPr>
              <a:t>Federal or state agency that issues disability benefits</a:t>
            </a:r>
          </a:p>
          <a:p>
            <a:r>
              <a:rPr lang="en-US" sz="2800" dirty="0" smtClean="0">
                <a:latin typeface="Calibri" charset="0"/>
              </a:rPr>
              <a:t>Sample letters are available on USAJOBS </a:t>
            </a:r>
            <a:r>
              <a:rPr lang="en-US" sz="2800" dirty="0" smtClean="0">
                <a:latin typeface="Calibri" charset="0"/>
                <a:hlinkClick r:id="rId3"/>
              </a:rPr>
              <a:t>www.usajobs.gov/individualswithdisabilities.asp</a:t>
            </a:r>
            <a:endParaRPr lang="en-US" sz="2800" dirty="0" smtClean="0">
              <a:latin typeface="Calibri" charset="0"/>
            </a:endParaRPr>
          </a:p>
          <a:p>
            <a:pPr>
              <a:buFontTx/>
              <a:buNone/>
            </a:pPr>
            <a:endParaRPr lang="en-US" sz="2800" dirty="0" smtClean="0"/>
          </a:p>
        </p:txBody>
      </p:sp>
    </p:spTree>
    <p:extLst>
      <p:ext uri="{BB962C8B-B14F-4D97-AF65-F5344CB8AC3E}">
        <p14:creationId xmlns:p14="http://schemas.microsoft.com/office/powerpoint/2010/main" val="3758997843"/>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589230" y="40943"/>
            <a:ext cx="7315200" cy="1189038"/>
          </a:xfrm>
          <a:noFill/>
          <a:ln w="9525">
            <a:noFill/>
            <a:miter lim="800000"/>
            <a:headEnd/>
            <a:tailEnd/>
          </a:ln>
          <a:effectLst/>
        </p:spPr>
        <p:txBody>
          <a:bodyPr anchor="ctr"/>
          <a:lstStyle/>
          <a:p>
            <a:r>
              <a:rPr lang="en-US" sz="3200" dirty="0">
                <a:solidFill>
                  <a:schemeClr val="tx2">
                    <a:lumMod val="75000"/>
                  </a:schemeClr>
                </a:solidFill>
                <a:latin typeface="Calibri" pitchFamily="34" charset="0"/>
              </a:rPr>
              <a:t>How to Find and Apply</a:t>
            </a:r>
          </a:p>
        </p:txBody>
      </p:sp>
      <p:sp>
        <p:nvSpPr>
          <p:cNvPr id="60418" name="Subtitle 2"/>
          <p:cNvSpPr>
            <a:spLocks noGrp="1"/>
          </p:cNvSpPr>
          <p:nvPr>
            <p:ph idx="1"/>
          </p:nvPr>
        </p:nvSpPr>
        <p:spPr>
          <a:xfrm>
            <a:off x="1298763" y="1295400"/>
            <a:ext cx="7442248" cy="3581400"/>
          </a:xfrm>
        </p:spPr>
        <p:txBody>
          <a:bodyPr/>
          <a:lstStyle/>
          <a:p>
            <a:pPr lvl="0"/>
            <a:r>
              <a:rPr lang="en-US" sz="2800" kern="1200" dirty="0">
                <a:solidFill>
                  <a:schemeClr val="tx2">
                    <a:lumMod val="75000"/>
                  </a:schemeClr>
                </a:solidFill>
                <a:latin typeface="Calibri" pitchFamily="34" charset="0"/>
              </a:rPr>
              <a:t>Searching for Federal jobs</a:t>
            </a:r>
          </a:p>
          <a:p>
            <a:r>
              <a:rPr lang="en-US" sz="2800" kern="1200" dirty="0">
                <a:solidFill>
                  <a:schemeClr val="tx2">
                    <a:lumMod val="75000"/>
                  </a:schemeClr>
                </a:solidFill>
                <a:latin typeface="Calibri" pitchFamily="34" charset="0"/>
              </a:rPr>
              <a:t>Creating your account and profile (including resume)</a:t>
            </a:r>
          </a:p>
          <a:p>
            <a:r>
              <a:rPr lang="en-US" sz="2800" kern="1200" dirty="0">
                <a:solidFill>
                  <a:schemeClr val="tx2">
                    <a:lumMod val="75000"/>
                  </a:schemeClr>
                </a:solidFill>
                <a:latin typeface="Calibri" pitchFamily="34" charset="0"/>
              </a:rPr>
              <a:t>Managing your account</a:t>
            </a:r>
          </a:p>
          <a:p>
            <a:r>
              <a:rPr lang="en-US" sz="2800" kern="1200" dirty="0">
                <a:solidFill>
                  <a:schemeClr val="tx2">
                    <a:lumMod val="75000"/>
                  </a:schemeClr>
                </a:solidFill>
                <a:latin typeface="Calibri" pitchFamily="34" charset="0"/>
              </a:rPr>
              <a:t>Reviewing job opportunity announcements</a:t>
            </a:r>
          </a:p>
          <a:p>
            <a:r>
              <a:rPr lang="en-US" sz="2800" kern="1200" dirty="0">
                <a:solidFill>
                  <a:schemeClr val="tx2">
                    <a:lumMod val="75000"/>
                  </a:schemeClr>
                </a:solidFill>
                <a:latin typeface="Calibri" pitchFamily="34" charset="0"/>
              </a:rPr>
              <a:t>Submitting applications </a:t>
            </a:r>
          </a:p>
          <a:p>
            <a:r>
              <a:rPr lang="en-US" sz="2800" kern="1200" dirty="0">
                <a:solidFill>
                  <a:schemeClr val="tx2">
                    <a:lumMod val="75000"/>
                  </a:schemeClr>
                </a:solidFill>
                <a:latin typeface="Calibri" pitchFamily="34" charset="0"/>
              </a:rPr>
              <a:t>Following-up on application status</a:t>
            </a:r>
          </a:p>
          <a:p>
            <a:endParaRPr lang="en-US" sz="4000" dirty="0" smtClean="0">
              <a:solidFill>
                <a:schemeClr val="tx2">
                  <a:lumMod val="75000"/>
                </a:schemeClr>
              </a:solidFill>
              <a:ea typeface="ＭＳ Ｐゴシック"/>
            </a:endParaRPr>
          </a:p>
        </p:txBody>
      </p:sp>
      <p:sp>
        <p:nvSpPr>
          <p:cNvPr id="2" name="TextBox 1"/>
          <p:cNvSpPr txBox="1"/>
          <p:nvPr/>
        </p:nvSpPr>
        <p:spPr>
          <a:xfrm>
            <a:off x="8766411" y="6396335"/>
            <a:ext cx="284052" cy="307777"/>
          </a:xfrm>
          <a:prstGeom prst="rect">
            <a:avLst/>
          </a:prstGeom>
          <a:noFill/>
        </p:spPr>
        <p:txBody>
          <a:bodyPr wrap="none" rtlCol="0">
            <a:spAutoFit/>
          </a:bodyPr>
          <a:lstStyle/>
          <a:p>
            <a:r>
              <a:rPr lang="en-US" sz="1400" dirty="0">
                <a:solidFill>
                  <a:schemeClr val="tx2">
                    <a:lumMod val="75000"/>
                  </a:schemeClr>
                </a:solidFill>
              </a:rPr>
              <a:t>2</a:t>
            </a:r>
          </a:p>
        </p:txBody>
      </p:sp>
    </p:spTree>
    <p:extLst>
      <p:ext uri="{BB962C8B-B14F-4D97-AF65-F5344CB8AC3E}">
        <p14:creationId xmlns:p14="http://schemas.microsoft.com/office/powerpoint/2010/main" val="4030723852"/>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371600" y="304800"/>
            <a:ext cx="7543800" cy="749300"/>
          </a:xfrm>
          <a:prstGeom prst="rect">
            <a:avLst/>
          </a:prstGeom>
          <a:noFill/>
          <a:ln w="9525">
            <a:noFill/>
            <a:miter lim="800000"/>
            <a:headEnd/>
            <a:tailEnd/>
          </a:ln>
          <a:effectLst/>
        </p:spPr>
        <p:txBody>
          <a:bodyPr anchor="ctr"/>
          <a:lstStyle/>
          <a:p>
            <a:pPr algn="ctr">
              <a:spcBef>
                <a:spcPct val="0"/>
              </a:spcBef>
              <a:buClrTx/>
              <a:buSzTx/>
              <a:buFontTx/>
              <a:buNone/>
              <a:defRPr/>
            </a:pPr>
            <a:r>
              <a:rPr lang="en-US" sz="3200" kern="0" dirty="0" smtClean="0">
                <a:solidFill>
                  <a:schemeClr val="tx2">
                    <a:lumMod val="75000"/>
                  </a:schemeClr>
                </a:solidFill>
                <a:latin typeface="Calibri" pitchFamily="34" charset="0"/>
                <a:ea typeface="+mj-ea"/>
                <a:cs typeface="+mj-cs"/>
              </a:rPr>
              <a:t>Before You Look and Apply</a:t>
            </a:r>
            <a:endParaRPr lang="en-US" sz="3200" kern="0" dirty="0">
              <a:solidFill>
                <a:schemeClr val="tx2">
                  <a:lumMod val="75000"/>
                </a:schemeClr>
              </a:solidFill>
              <a:latin typeface="Calibri" pitchFamily="34" charset="0"/>
              <a:ea typeface="+mj-ea"/>
              <a:cs typeface="+mj-cs"/>
            </a:endParaRPr>
          </a:p>
        </p:txBody>
      </p:sp>
      <p:sp>
        <p:nvSpPr>
          <p:cNvPr id="3" name="Rectangle 53"/>
          <p:cNvSpPr>
            <a:spLocks noChangeArrowheads="1"/>
          </p:cNvSpPr>
          <p:nvPr/>
        </p:nvSpPr>
        <p:spPr bwMode="auto">
          <a:xfrm>
            <a:off x="1202473" y="1219200"/>
            <a:ext cx="7531100" cy="4247317"/>
          </a:xfrm>
          <a:prstGeom prst="rect">
            <a:avLst/>
          </a:prstGeom>
          <a:noFill/>
          <a:ln w="9525">
            <a:noFill/>
            <a:miter lim="800000"/>
            <a:headEnd/>
            <a:tailEnd/>
          </a:ln>
        </p:spPr>
        <p:txBody>
          <a:bodyPr wrap="square">
            <a:spAutoFit/>
          </a:bodyPr>
          <a:lstStyle/>
          <a:p>
            <a:pPr marL="285750" indent="-285750" eaLnBrk="0" hangingPunct="0">
              <a:spcBef>
                <a:spcPts val="600"/>
              </a:spcBef>
              <a:spcAft>
                <a:spcPts val="600"/>
              </a:spcAft>
              <a:buClrTx/>
              <a:buSzPct val="100000"/>
              <a:buFont typeface="Wingdings" pitchFamily="2" charset="2"/>
              <a:buChar char="§"/>
              <a:tabLst>
                <a:tab pos="457200" algn="l"/>
              </a:tabLst>
            </a:pPr>
            <a:r>
              <a:rPr lang="en-US" dirty="0" smtClean="0">
                <a:solidFill>
                  <a:srgbClr val="10253F"/>
                </a:solidFill>
                <a:latin typeface="Calibri" pitchFamily="34" charset="0"/>
              </a:rPr>
              <a:t>Determine what Federal positions you qualify for based on your experience.</a:t>
            </a:r>
          </a:p>
          <a:p>
            <a:pPr marL="285750" indent="-285750" eaLnBrk="0" hangingPunct="0">
              <a:spcBef>
                <a:spcPts val="600"/>
              </a:spcBef>
              <a:spcAft>
                <a:spcPts val="600"/>
              </a:spcAft>
              <a:buClrTx/>
              <a:buSzPct val="100000"/>
              <a:tabLst>
                <a:tab pos="457200" algn="l"/>
              </a:tabLst>
            </a:pPr>
            <a:r>
              <a:rPr lang="en-US" dirty="0" smtClean="0">
                <a:solidFill>
                  <a:srgbClr val="10253F"/>
                </a:solidFill>
                <a:latin typeface="Calibri" pitchFamily="34" charset="0"/>
                <a:hlinkClick r:id="rId3"/>
              </a:rPr>
              <a:t>www.mil2fedjobs.com</a:t>
            </a:r>
            <a:r>
              <a:rPr lang="en-US" dirty="0" smtClean="0">
                <a:solidFill>
                  <a:srgbClr val="10253F"/>
                </a:solidFill>
                <a:latin typeface="Calibri" pitchFamily="34" charset="0"/>
              </a:rPr>
              <a:t> </a:t>
            </a:r>
          </a:p>
          <a:p>
            <a:pPr marL="285750" indent="-285750" eaLnBrk="0" hangingPunct="0">
              <a:spcBef>
                <a:spcPts val="600"/>
              </a:spcBef>
              <a:spcAft>
                <a:spcPts val="600"/>
              </a:spcAft>
              <a:buClrTx/>
              <a:buSzPct val="100000"/>
              <a:buFont typeface="Wingdings" pitchFamily="2" charset="2"/>
              <a:buChar char="§"/>
              <a:tabLst>
                <a:tab pos="457200" algn="l"/>
              </a:tabLst>
            </a:pPr>
            <a:r>
              <a:rPr lang="en-US" dirty="0" smtClean="0">
                <a:solidFill>
                  <a:srgbClr val="10253F"/>
                </a:solidFill>
                <a:latin typeface="Calibri" pitchFamily="34" charset="0"/>
              </a:rPr>
              <a:t>Determine what Federal positions you qualify for based on your education.</a:t>
            </a:r>
          </a:p>
          <a:p>
            <a:pPr marL="285750" indent="-285750" eaLnBrk="0" hangingPunct="0">
              <a:spcBef>
                <a:spcPts val="600"/>
              </a:spcBef>
              <a:spcAft>
                <a:spcPts val="600"/>
              </a:spcAft>
              <a:buClrTx/>
              <a:buSzPct val="100000"/>
              <a:tabLst>
                <a:tab pos="457200" algn="l"/>
              </a:tabLst>
            </a:pPr>
            <a:r>
              <a:rPr lang="en-US" dirty="0" smtClean="0">
                <a:solidFill>
                  <a:srgbClr val="10253F"/>
                </a:solidFill>
                <a:latin typeface="Calibri" pitchFamily="34" charset="0"/>
                <a:hlinkClick r:id="rId4"/>
              </a:rPr>
              <a:t>www.usajobs.gov/studentjobs</a:t>
            </a:r>
            <a:r>
              <a:rPr lang="en-US" dirty="0" smtClean="0">
                <a:solidFill>
                  <a:srgbClr val="10253F"/>
                </a:solidFill>
                <a:latin typeface="Calibri" pitchFamily="34" charset="0"/>
              </a:rPr>
              <a:t> select </a:t>
            </a:r>
            <a:r>
              <a:rPr lang="en-US" i="1" dirty="0" smtClean="0">
                <a:solidFill>
                  <a:srgbClr val="10253F"/>
                </a:solidFill>
                <a:latin typeface="Calibri" pitchFamily="34" charset="0"/>
              </a:rPr>
              <a:t>“Federal Jobs by College Major”</a:t>
            </a:r>
          </a:p>
          <a:p>
            <a:pPr marL="285750" indent="-285750" eaLnBrk="0" hangingPunct="0">
              <a:spcBef>
                <a:spcPts val="600"/>
              </a:spcBef>
              <a:spcAft>
                <a:spcPts val="600"/>
              </a:spcAft>
              <a:buClrTx/>
              <a:buSzPct val="100000"/>
              <a:buFont typeface="Wingdings" pitchFamily="2" charset="2"/>
              <a:buChar char="§"/>
              <a:tabLst>
                <a:tab pos="457200" algn="l"/>
              </a:tabLst>
            </a:pPr>
            <a:r>
              <a:rPr lang="en-US" dirty="0" smtClean="0">
                <a:solidFill>
                  <a:srgbClr val="10253F"/>
                </a:solidFill>
                <a:latin typeface="Calibri" pitchFamily="34" charset="0"/>
              </a:rPr>
              <a:t>Federal Qualification Standards</a:t>
            </a:r>
          </a:p>
          <a:p>
            <a:pPr eaLnBrk="0" hangingPunct="0">
              <a:spcBef>
                <a:spcPts val="600"/>
              </a:spcBef>
              <a:spcAft>
                <a:spcPts val="600"/>
              </a:spcAft>
              <a:buSzPct val="100000"/>
              <a:tabLst>
                <a:tab pos="457200" algn="l"/>
              </a:tabLst>
            </a:pPr>
            <a:r>
              <a:rPr lang="en-US" dirty="0">
                <a:solidFill>
                  <a:srgbClr val="10253F"/>
                </a:solidFill>
                <a:latin typeface="Calibri" pitchFamily="34" charset="0"/>
                <a:hlinkClick r:id="rId5"/>
              </a:rPr>
              <a:t>http://www.opm.gov/qualifications/standards/indexes/num-ndx.asp</a:t>
            </a:r>
            <a:r>
              <a:rPr lang="en-US" dirty="0">
                <a:solidFill>
                  <a:srgbClr val="10253F"/>
                </a:solidFill>
                <a:latin typeface="Calibri" pitchFamily="34" charset="0"/>
              </a:rPr>
              <a:t> </a:t>
            </a:r>
          </a:p>
          <a:p>
            <a:pPr marL="285750" indent="-285750" eaLnBrk="0" hangingPunct="0">
              <a:spcBef>
                <a:spcPts val="600"/>
              </a:spcBef>
              <a:spcAft>
                <a:spcPts val="600"/>
              </a:spcAft>
              <a:buClrTx/>
              <a:buSzPct val="100000"/>
              <a:buFont typeface="Wingdings" pitchFamily="2" charset="2"/>
              <a:buChar char="§"/>
              <a:tabLst>
                <a:tab pos="457200" algn="l"/>
              </a:tabLst>
            </a:pPr>
            <a:r>
              <a:rPr lang="en-US" dirty="0" smtClean="0">
                <a:solidFill>
                  <a:srgbClr val="10253F"/>
                </a:solidFill>
                <a:latin typeface="Calibri" pitchFamily="34" charset="0"/>
              </a:rPr>
              <a:t>Not sure where to start.</a:t>
            </a:r>
          </a:p>
          <a:p>
            <a:pPr eaLnBrk="0" hangingPunct="0">
              <a:spcBef>
                <a:spcPts val="600"/>
              </a:spcBef>
              <a:spcAft>
                <a:spcPts val="600"/>
              </a:spcAft>
              <a:buClrTx/>
              <a:buSzPct val="100000"/>
              <a:tabLst>
                <a:tab pos="457200" algn="l"/>
              </a:tabLst>
            </a:pPr>
            <a:r>
              <a:rPr lang="en-US" dirty="0">
                <a:solidFill>
                  <a:srgbClr val="10253F"/>
                </a:solidFill>
                <a:latin typeface="Calibri" pitchFamily="34" charset="0"/>
                <a:hlinkClick r:id="rId6"/>
              </a:rPr>
              <a:t>http</a:t>
            </a:r>
            <a:r>
              <a:rPr lang="en-US" dirty="0" smtClean="0">
                <a:solidFill>
                  <a:srgbClr val="10253F"/>
                </a:solidFill>
                <a:latin typeface="Calibri" pitchFamily="34" charset="0"/>
                <a:hlinkClick r:id="rId6"/>
              </a:rPr>
              <a:t>://www.vaforvets.va.gov/</a:t>
            </a:r>
            <a:r>
              <a:rPr lang="en-US" dirty="0" smtClean="0">
                <a:solidFill>
                  <a:srgbClr val="10253F"/>
                </a:solidFill>
                <a:latin typeface="Calibri" pitchFamily="34" charset="0"/>
              </a:rPr>
              <a:t>  “Click on Career Center</a:t>
            </a:r>
          </a:p>
        </p:txBody>
      </p:sp>
    </p:spTree>
    <p:extLst>
      <p:ext uri="{BB962C8B-B14F-4D97-AF65-F5344CB8AC3E}">
        <p14:creationId xmlns:p14="http://schemas.microsoft.com/office/powerpoint/2010/main" val="9723013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txBox="1">
            <a:spLocks noGrp="1" noChangeArrowheads="1"/>
          </p:cNvSpPr>
          <p:nvPr/>
        </p:nvSpPr>
        <p:spPr bwMode="auto">
          <a:xfrm>
            <a:off x="7010400" y="6638925"/>
            <a:ext cx="2133600" cy="476250"/>
          </a:xfrm>
          <a:prstGeom prst="rect">
            <a:avLst/>
          </a:prstGeom>
          <a:noFill/>
          <a:ln w="9525">
            <a:noFill/>
            <a:miter lim="800000"/>
            <a:headEnd/>
            <a:tailEnd/>
          </a:ln>
        </p:spPr>
        <p:txBody>
          <a:bodyPr/>
          <a:lstStyle/>
          <a:p>
            <a:pPr algn="r"/>
            <a:endParaRPr lang="en-US" sz="900" dirty="0"/>
          </a:p>
        </p:txBody>
      </p:sp>
      <p:sp>
        <p:nvSpPr>
          <p:cNvPr id="76802" name="Rectangle 3"/>
          <p:cNvSpPr>
            <a:spLocks noGrp="1" noChangeArrowheads="1"/>
          </p:cNvSpPr>
          <p:nvPr>
            <p:ph type="body" idx="4294967295"/>
          </p:nvPr>
        </p:nvSpPr>
        <p:spPr>
          <a:xfrm>
            <a:off x="1248833" y="1295400"/>
            <a:ext cx="7658100" cy="4191000"/>
          </a:xfrm>
        </p:spPr>
        <p:txBody>
          <a:bodyPr/>
          <a:lstStyle/>
          <a:p>
            <a:pPr eaLnBrk="1" hangingPunct="1">
              <a:buFont typeface="Calibri" pitchFamily="34" charset="0"/>
              <a:buAutoNum type="arabicPeriod"/>
            </a:pPr>
            <a:r>
              <a:rPr lang="en-US" sz="2400" dirty="0" smtClean="0">
                <a:latin typeface="Calibri" pitchFamily="34" charset="0"/>
                <a:ea typeface="ＭＳ Ｐゴシック"/>
              </a:rPr>
              <a:t>Notification your application has been received by agency</a:t>
            </a:r>
          </a:p>
          <a:p>
            <a:pPr eaLnBrk="1" hangingPunct="1">
              <a:buFont typeface="Calibri" pitchFamily="34" charset="0"/>
              <a:buAutoNum type="arabicPeriod"/>
            </a:pPr>
            <a:r>
              <a:rPr lang="en-US" sz="2400" dirty="0" smtClean="0">
                <a:latin typeface="Calibri" pitchFamily="34" charset="0"/>
                <a:ea typeface="ＭＳ Ｐゴシック"/>
              </a:rPr>
              <a:t>Agency will review eligibility and qualifications</a:t>
            </a:r>
          </a:p>
          <a:p>
            <a:pPr eaLnBrk="1" hangingPunct="1">
              <a:buFont typeface="Calibri" pitchFamily="34" charset="0"/>
              <a:buAutoNum type="arabicPeriod"/>
            </a:pPr>
            <a:r>
              <a:rPr lang="en-US" sz="2400" dirty="0" smtClean="0">
                <a:latin typeface="Calibri" pitchFamily="34" charset="0"/>
                <a:ea typeface="ＭＳ Ｐゴシック"/>
              </a:rPr>
              <a:t>Agency may conduct additional assessments</a:t>
            </a:r>
          </a:p>
          <a:p>
            <a:pPr eaLnBrk="1" hangingPunct="1">
              <a:buFont typeface="Calibri" pitchFamily="34" charset="0"/>
              <a:buAutoNum type="arabicPeriod"/>
            </a:pPr>
            <a:r>
              <a:rPr lang="en-US" sz="2400" dirty="0" smtClean="0">
                <a:latin typeface="Calibri" pitchFamily="34" charset="0"/>
                <a:ea typeface="ＭＳ Ｐゴシック"/>
              </a:rPr>
              <a:t>Agency will rank candidates based on qualifications</a:t>
            </a:r>
          </a:p>
          <a:p>
            <a:pPr eaLnBrk="1" hangingPunct="1">
              <a:buFont typeface="Calibri" pitchFamily="34" charset="0"/>
              <a:buAutoNum type="arabicPeriod"/>
            </a:pPr>
            <a:r>
              <a:rPr lang="en-US" sz="2400" dirty="0" smtClean="0">
                <a:latin typeface="Calibri" pitchFamily="34" charset="0"/>
                <a:ea typeface="ＭＳ Ｐゴシック"/>
              </a:rPr>
              <a:t>Agency may conduct interviews </a:t>
            </a:r>
          </a:p>
          <a:p>
            <a:pPr eaLnBrk="1" hangingPunct="1">
              <a:buFont typeface="Calibri" pitchFamily="34" charset="0"/>
              <a:buAutoNum type="arabicPeriod"/>
            </a:pPr>
            <a:r>
              <a:rPr lang="en-US" sz="2400" dirty="0" smtClean="0">
                <a:latin typeface="Calibri" pitchFamily="34" charset="0"/>
                <a:ea typeface="ＭＳ Ｐゴシック"/>
              </a:rPr>
              <a:t>Agency will select the best candidate for the job</a:t>
            </a:r>
          </a:p>
          <a:p>
            <a:pPr eaLnBrk="1" hangingPunct="1">
              <a:buFont typeface="Calibri" pitchFamily="34" charset="0"/>
              <a:buAutoNum type="arabicPeriod"/>
            </a:pPr>
            <a:r>
              <a:rPr lang="en-US" sz="2400" dirty="0" smtClean="0">
                <a:latin typeface="Calibri" pitchFamily="34" charset="0"/>
                <a:ea typeface="ＭＳ Ｐゴシック"/>
              </a:rPr>
              <a:t>Applicants will be notified of selection or non-selection by agency</a:t>
            </a:r>
          </a:p>
          <a:p>
            <a:pPr eaLnBrk="1" hangingPunct="1">
              <a:buFontTx/>
              <a:buAutoNum type="arabicPeriod"/>
            </a:pPr>
            <a:endParaRPr lang="en-US" sz="2400" dirty="0" smtClean="0">
              <a:latin typeface="Calibri" pitchFamily="34" charset="0"/>
              <a:ea typeface="ＭＳ Ｐゴシック"/>
            </a:endParaRPr>
          </a:p>
          <a:p>
            <a:pPr marL="0" indent="0" eaLnBrk="1" hangingPunct="1">
              <a:buNone/>
            </a:pPr>
            <a:endParaRPr lang="en-US" sz="2400" dirty="0" smtClean="0">
              <a:latin typeface="Calibri" pitchFamily="34" charset="0"/>
              <a:ea typeface="ＭＳ Ｐゴシック"/>
            </a:endParaRPr>
          </a:p>
          <a:p>
            <a:pPr eaLnBrk="1" hangingPunct="1">
              <a:buFontTx/>
              <a:buNone/>
            </a:pPr>
            <a:endParaRPr lang="en-US" sz="2400" dirty="0" smtClean="0">
              <a:latin typeface="Calibri" pitchFamily="34" charset="0"/>
              <a:ea typeface="ＭＳ Ｐゴシック"/>
            </a:endParaRPr>
          </a:p>
          <a:p>
            <a:pPr eaLnBrk="1" hangingPunct="1">
              <a:buFontTx/>
              <a:buAutoNum type="arabicPeriod"/>
            </a:pPr>
            <a:endParaRPr lang="en-US" sz="2400" dirty="0" smtClean="0">
              <a:latin typeface="Calibri" pitchFamily="34" charset="0"/>
              <a:ea typeface="ＭＳ Ｐゴシック"/>
            </a:endParaRPr>
          </a:p>
          <a:p>
            <a:pPr marL="0" indent="0" eaLnBrk="1" hangingPunct="1">
              <a:buNone/>
            </a:pPr>
            <a:endParaRPr lang="en-US" sz="2400" dirty="0" smtClean="0">
              <a:solidFill>
                <a:srgbClr val="000000"/>
              </a:solidFill>
              <a:latin typeface="Calibri" pitchFamily="34" charset="0"/>
              <a:ea typeface="ＭＳ Ｐゴシック"/>
              <a:cs typeface="Times New Roman" pitchFamily="18" charset="0"/>
            </a:endParaRPr>
          </a:p>
        </p:txBody>
      </p:sp>
      <p:sp>
        <p:nvSpPr>
          <p:cNvPr id="76803" name="Rectangle 2"/>
          <p:cNvSpPr>
            <a:spLocks/>
          </p:cNvSpPr>
          <p:nvPr/>
        </p:nvSpPr>
        <p:spPr bwMode="auto">
          <a:xfrm>
            <a:off x="1981200" y="152400"/>
            <a:ext cx="6934200" cy="609600"/>
          </a:xfrm>
          <a:prstGeom prst="rect">
            <a:avLst/>
          </a:prstGeom>
          <a:noFill/>
          <a:ln w="9525">
            <a:noFill/>
            <a:miter lim="800000"/>
            <a:headEnd/>
            <a:tailEnd/>
          </a:ln>
        </p:spPr>
        <p:txBody>
          <a:bodyPr anchor="ctr"/>
          <a:lstStyle/>
          <a:p>
            <a:endParaRPr lang="en-US" dirty="0"/>
          </a:p>
        </p:txBody>
      </p:sp>
      <p:sp>
        <p:nvSpPr>
          <p:cNvPr id="76804" name="Rectangle 2"/>
          <p:cNvSpPr>
            <a:spLocks/>
          </p:cNvSpPr>
          <p:nvPr/>
        </p:nvSpPr>
        <p:spPr bwMode="auto">
          <a:xfrm>
            <a:off x="1600200" y="152400"/>
            <a:ext cx="7315200" cy="103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r>
              <a:rPr lang="en-US" sz="3200" dirty="0">
                <a:solidFill>
                  <a:schemeClr val="tx2">
                    <a:lumMod val="75000"/>
                  </a:schemeClr>
                </a:solidFill>
                <a:latin typeface="Calibri" pitchFamily="34" charset="0"/>
                <a:ea typeface="+mj-ea"/>
                <a:cs typeface="+mj-cs"/>
              </a:rPr>
              <a:t>What to Expect Next</a:t>
            </a:r>
          </a:p>
        </p:txBody>
      </p:sp>
      <p:sp>
        <p:nvSpPr>
          <p:cNvPr id="76805"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eaLnBrk="0" hangingPunct="0"/>
            <a:r>
              <a:rPr lang="en-US" sz="1400" dirty="0" smtClean="0">
                <a:latin typeface="Times" pitchFamily="18" charset="0"/>
              </a:rPr>
              <a:t>15</a:t>
            </a:r>
            <a:endParaRPr lang="en-US" sz="1400" dirty="0">
              <a:latin typeface="Times" pitchFamily="18" charset="0"/>
            </a:endParaRPr>
          </a:p>
        </p:txBody>
      </p:sp>
    </p:spTree>
    <p:extLst>
      <p:ext uri="{BB962C8B-B14F-4D97-AF65-F5344CB8AC3E}">
        <p14:creationId xmlns:p14="http://schemas.microsoft.com/office/powerpoint/2010/main" val="1990144908"/>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txBox="1">
            <a:spLocks noGrp="1" noChangeArrowheads="1"/>
          </p:cNvSpPr>
          <p:nvPr/>
        </p:nvSpPr>
        <p:spPr bwMode="auto">
          <a:xfrm>
            <a:off x="7010400" y="6638925"/>
            <a:ext cx="2133600" cy="476250"/>
          </a:xfrm>
          <a:prstGeom prst="rect">
            <a:avLst/>
          </a:prstGeom>
          <a:noFill/>
          <a:ln w="9525">
            <a:noFill/>
            <a:miter lim="800000"/>
            <a:headEnd/>
            <a:tailEnd/>
          </a:ln>
        </p:spPr>
        <p:txBody>
          <a:bodyPr/>
          <a:lstStyle/>
          <a:p>
            <a:pPr algn="r"/>
            <a:endParaRPr lang="en-US" sz="900" dirty="0"/>
          </a:p>
        </p:txBody>
      </p:sp>
      <p:sp>
        <p:nvSpPr>
          <p:cNvPr id="76802" name="Rectangle 3"/>
          <p:cNvSpPr>
            <a:spLocks noGrp="1" noChangeArrowheads="1"/>
          </p:cNvSpPr>
          <p:nvPr>
            <p:ph type="body" idx="4294967295"/>
          </p:nvPr>
        </p:nvSpPr>
        <p:spPr>
          <a:xfrm>
            <a:off x="1248833" y="1066800"/>
            <a:ext cx="7658100" cy="5181600"/>
          </a:xfrm>
        </p:spPr>
        <p:txBody>
          <a:bodyPr/>
          <a:lstStyle/>
          <a:p>
            <a:pPr marL="0" indent="0" eaLnBrk="1" hangingPunct="1">
              <a:buNone/>
            </a:pPr>
            <a:r>
              <a:rPr lang="en-US" sz="2400" dirty="0" smtClean="0">
                <a:latin typeface="Calibri" pitchFamily="34" charset="0"/>
                <a:ea typeface="ＭＳ Ｐゴシック"/>
              </a:rPr>
              <a:t>The head of an agency, or his or designee, may at his or her sole discretion provide service credit that otherwise would not be creditable under 5 U.S.C. 6303(a) for the purpose of determining the annual leave accrual rate.</a:t>
            </a:r>
          </a:p>
          <a:p>
            <a:pPr marL="0" indent="0" eaLnBrk="1" hangingPunct="1">
              <a:buNone/>
            </a:pPr>
            <a:endParaRPr lang="en-US" sz="2400" dirty="0" smtClean="0">
              <a:latin typeface="Calibri" pitchFamily="34" charset="0"/>
              <a:ea typeface="ＭＳ Ｐゴシック"/>
            </a:endParaRPr>
          </a:p>
          <a:p>
            <a:pPr marL="0" indent="0" eaLnBrk="1" hangingPunct="1">
              <a:buNone/>
            </a:pPr>
            <a:r>
              <a:rPr lang="en-US" sz="2400" dirty="0" smtClean="0">
                <a:latin typeface="Calibri" pitchFamily="34" charset="0"/>
                <a:ea typeface="ＭＳ Ｐゴシック"/>
              </a:rPr>
              <a:t>The agency must determine that the skills and experience the employee possesses are-</a:t>
            </a:r>
          </a:p>
          <a:p>
            <a:pPr eaLnBrk="1" hangingPunct="1"/>
            <a:r>
              <a:rPr lang="en-US" sz="2400" dirty="0" smtClean="0">
                <a:latin typeface="Calibri" pitchFamily="34" charset="0"/>
                <a:ea typeface="ＭＳ Ｐゴシック"/>
              </a:rPr>
              <a:t>Essential to the new position</a:t>
            </a:r>
          </a:p>
          <a:p>
            <a:pPr eaLnBrk="1" hangingPunct="1"/>
            <a:r>
              <a:rPr lang="en-US" sz="2400" dirty="0" smtClean="0">
                <a:latin typeface="Calibri" pitchFamily="34" charset="0"/>
                <a:ea typeface="ＭＳ Ｐゴシック"/>
              </a:rPr>
              <a:t>Were acquired through performance in a non-federal or active duty uniformed service</a:t>
            </a:r>
          </a:p>
          <a:p>
            <a:pPr eaLnBrk="1" hangingPunct="1"/>
            <a:r>
              <a:rPr lang="en-US" sz="2400" dirty="0" smtClean="0">
                <a:latin typeface="Calibri" pitchFamily="34" charset="0"/>
                <a:ea typeface="ＭＳ Ｐゴシック"/>
              </a:rPr>
              <a:t>Duties relate to the duties of the position to which being appointed</a:t>
            </a:r>
            <a:endParaRPr lang="en-US" sz="2400" dirty="0">
              <a:latin typeface="Calibri" pitchFamily="34" charset="0"/>
              <a:ea typeface="ＭＳ Ｐゴシック"/>
            </a:endParaRPr>
          </a:p>
          <a:p>
            <a:pPr eaLnBrk="1" hangingPunct="1">
              <a:buFontTx/>
              <a:buAutoNum type="arabicPeriod"/>
            </a:pPr>
            <a:endParaRPr lang="en-US" sz="2400" dirty="0" smtClean="0">
              <a:latin typeface="Calibri" pitchFamily="34" charset="0"/>
              <a:ea typeface="ＭＳ Ｐゴシック"/>
            </a:endParaRPr>
          </a:p>
          <a:p>
            <a:pPr marL="0" indent="0" eaLnBrk="1" hangingPunct="1">
              <a:buNone/>
            </a:pPr>
            <a:endParaRPr lang="en-US" sz="2400" dirty="0" smtClean="0">
              <a:latin typeface="Calibri" pitchFamily="34" charset="0"/>
              <a:ea typeface="ＭＳ Ｐゴシック"/>
            </a:endParaRPr>
          </a:p>
          <a:p>
            <a:pPr eaLnBrk="1" hangingPunct="1">
              <a:buFontTx/>
              <a:buNone/>
            </a:pPr>
            <a:endParaRPr lang="en-US" sz="2400" dirty="0" smtClean="0">
              <a:latin typeface="Calibri" pitchFamily="34" charset="0"/>
              <a:ea typeface="ＭＳ Ｐゴシック"/>
            </a:endParaRPr>
          </a:p>
          <a:p>
            <a:pPr eaLnBrk="1" hangingPunct="1">
              <a:buFontTx/>
              <a:buAutoNum type="arabicPeriod"/>
            </a:pPr>
            <a:endParaRPr lang="en-US" sz="2400" dirty="0" smtClean="0">
              <a:latin typeface="Calibri" pitchFamily="34" charset="0"/>
              <a:ea typeface="ＭＳ Ｐゴシック"/>
            </a:endParaRPr>
          </a:p>
          <a:p>
            <a:pPr marL="0" indent="0" eaLnBrk="1" hangingPunct="1">
              <a:buNone/>
            </a:pPr>
            <a:endParaRPr lang="en-US" sz="2400" dirty="0" smtClean="0">
              <a:solidFill>
                <a:srgbClr val="000000"/>
              </a:solidFill>
              <a:latin typeface="Calibri" pitchFamily="34" charset="0"/>
              <a:ea typeface="ＭＳ Ｐゴシック"/>
              <a:cs typeface="Times New Roman" pitchFamily="18" charset="0"/>
            </a:endParaRPr>
          </a:p>
        </p:txBody>
      </p:sp>
      <p:sp>
        <p:nvSpPr>
          <p:cNvPr id="76803" name="Rectangle 2"/>
          <p:cNvSpPr>
            <a:spLocks/>
          </p:cNvSpPr>
          <p:nvPr/>
        </p:nvSpPr>
        <p:spPr bwMode="auto">
          <a:xfrm>
            <a:off x="1981200" y="152400"/>
            <a:ext cx="6934200" cy="609600"/>
          </a:xfrm>
          <a:prstGeom prst="rect">
            <a:avLst/>
          </a:prstGeom>
          <a:noFill/>
          <a:ln w="9525">
            <a:noFill/>
            <a:miter lim="800000"/>
            <a:headEnd/>
            <a:tailEnd/>
          </a:ln>
        </p:spPr>
        <p:txBody>
          <a:bodyPr anchor="ctr"/>
          <a:lstStyle/>
          <a:p>
            <a:endParaRPr lang="en-US" dirty="0"/>
          </a:p>
        </p:txBody>
      </p:sp>
      <p:sp>
        <p:nvSpPr>
          <p:cNvPr id="76804" name="Rectangle 2"/>
          <p:cNvSpPr>
            <a:spLocks/>
          </p:cNvSpPr>
          <p:nvPr/>
        </p:nvSpPr>
        <p:spPr bwMode="auto">
          <a:xfrm>
            <a:off x="1600200" y="152400"/>
            <a:ext cx="7315200" cy="103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hangingPunct="0"/>
            <a:r>
              <a:rPr lang="en-US" sz="3200" dirty="0" smtClean="0">
                <a:solidFill>
                  <a:schemeClr val="tx2">
                    <a:lumMod val="75000"/>
                  </a:schemeClr>
                </a:solidFill>
                <a:latin typeface="Calibri" pitchFamily="34" charset="0"/>
                <a:ea typeface="+mj-ea"/>
                <a:cs typeface="+mj-cs"/>
              </a:rPr>
              <a:t>Creditable Service for Annual Leave</a:t>
            </a:r>
            <a:endParaRPr lang="en-US" sz="3200" dirty="0">
              <a:solidFill>
                <a:schemeClr val="tx2">
                  <a:lumMod val="75000"/>
                </a:schemeClr>
              </a:solidFill>
              <a:latin typeface="Calibri" pitchFamily="34" charset="0"/>
              <a:ea typeface="+mj-ea"/>
              <a:cs typeface="+mj-cs"/>
            </a:endParaRPr>
          </a:p>
        </p:txBody>
      </p:sp>
      <p:sp>
        <p:nvSpPr>
          <p:cNvPr id="76805"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eaLnBrk="0" hangingPunct="0"/>
            <a:r>
              <a:rPr lang="en-US" sz="1400" dirty="0" smtClean="0">
                <a:latin typeface="Times" pitchFamily="18" charset="0"/>
              </a:rPr>
              <a:t>15</a:t>
            </a:r>
            <a:endParaRPr lang="en-US" sz="1400" dirty="0">
              <a:latin typeface="Times" pitchFamily="18" charset="0"/>
            </a:endParaRPr>
          </a:p>
        </p:txBody>
      </p:sp>
    </p:spTree>
    <p:extLst>
      <p:ext uri="{BB962C8B-B14F-4D97-AF65-F5344CB8AC3E}">
        <p14:creationId xmlns:p14="http://schemas.microsoft.com/office/powerpoint/2010/main" val="4231520573"/>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1524000" y="304800"/>
            <a:ext cx="7467600" cy="6858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A Note About Security Clearances</a:t>
            </a:r>
          </a:p>
        </p:txBody>
      </p:sp>
      <p:sp>
        <p:nvSpPr>
          <p:cNvPr id="80898" name="Rectangle 3"/>
          <p:cNvSpPr>
            <a:spLocks noGrp="1" noChangeArrowheads="1"/>
          </p:cNvSpPr>
          <p:nvPr>
            <p:ph type="body" idx="4294967295"/>
          </p:nvPr>
        </p:nvSpPr>
        <p:spPr>
          <a:xfrm>
            <a:off x="1295400" y="1828800"/>
            <a:ext cx="7391400" cy="2819400"/>
          </a:xfrm>
        </p:spPr>
        <p:txBody>
          <a:bodyPr/>
          <a:lstStyle/>
          <a:p>
            <a:pPr marL="225425" indent="-225425" eaLnBrk="1" hangingPunct="1">
              <a:lnSpc>
                <a:spcPct val="90000"/>
              </a:lnSpc>
            </a:pPr>
            <a:r>
              <a:rPr lang="en-US" sz="2800" dirty="0" smtClean="0">
                <a:latin typeface="Calibri" pitchFamily="34" charset="0"/>
              </a:rPr>
              <a:t>Most </a:t>
            </a:r>
            <a:r>
              <a:rPr lang="en-US" sz="2800" dirty="0">
                <a:latin typeface="Calibri" pitchFamily="34" charset="0"/>
              </a:rPr>
              <a:t>individuals selected for Federal positions </a:t>
            </a:r>
            <a:r>
              <a:rPr lang="en-US" sz="2800" dirty="0" smtClean="0">
                <a:latin typeface="Calibri" pitchFamily="34" charset="0"/>
              </a:rPr>
              <a:t>will be required to undergo </a:t>
            </a:r>
            <a:r>
              <a:rPr lang="en-US" sz="2800" dirty="0">
                <a:latin typeface="Calibri" pitchFamily="34" charset="0"/>
              </a:rPr>
              <a:t>a basic background </a:t>
            </a:r>
            <a:r>
              <a:rPr lang="en-US" sz="2800" dirty="0" smtClean="0">
                <a:latin typeface="Calibri" pitchFamily="34" charset="0"/>
              </a:rPr>
              <a:t>investigation</a:t>
            </a:r>
          </a:p>
          <a:p>
            <a:pPr marL="225425" indent="-225425" eaLnBrk="1" hangingPunct="1">
              <a:lnSpc>
                <a:spcPct val="90000"/>
              </a:lnSpc>
            </a:pPr>
            <a:r>
              <a:rPr lang="en-US" sz="2800" dirty="0">
                <a:latin typeface="Calibri" pitchFamily="34" charset="0"/>
              </a:rPr>
              <a:t>Jobs that </a:t>
            </a:r>
            <a:r>
              <a:rPr lang="en-US" sz="2800" dirty="0" smtClean="0">
                <a:latin typeface="Calibri" pitchFamily="34" charset="0"/>
              </a:rPr>
              <a:t>require </a:t>
            </a:r>
            <a:r>
              <a:rPr lang="en-US" sz="2800" dirty="0">
                <a:latin typeface="Calibri" pitchFamily="34" charset="0"/>
              </a:rPr>
              <a:t>access to </a:t>
            </a:r>
            <a:r>
              <a:rPr lang="en-US" sz="2800" dirty="0" smtClean="0">
                <a:latin typeface="Calibri" pitchFamily="34" charset="0"/>
              </a:rPr>
              <a:t>sensitive information require a security clearance which is more extensive than a background investigation</a:t>
            </a:r>
            <a:endParaRPr lang="en-US" sz="2800" dirty="0">
              <a:latin typeface="Calibri" pitchFamily="34" charset="0"/>
              <a:ea typeface="ＭＳ Ｐゴシック"/>
            </a:endParaRPr>
          </a:p>
        </p:txBody>
      </p:sp>
      <p:sp>
        <p:nvSpPr>
          <p:cNvPr id="80899"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eaLnBrk="0" hangingPunct="0"/>
            <a:r>
              <a:rPr lang="en-US" sz="1400" dirty="0" smtClean="0">
                <a:latin typeface="Times" pitchFamily="18" charset="0"/>
              </a:rPr>
              <a:t>16</a:t>
            </a:r>
            <a:endParaRPr lang="en-US" sz="1400" dirty="0">
              <a:latin typeface="Times" pitchFamily="18" charset="0"/>
            </a:endParaRPr>
          </a:p>
        </p:txBody>
      </p:sp>
    </p:spTree>
    <p:extLst>
      <p:ext uri="{BB962C8B-B14F-4D97-AF65-F5344CB8AC3E}">
        <p14:creationId xmlns:p14="http://schemas.microsoft.com/office/powerpoint/2010/main" val="28411973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7041" name="AutoShape 2"/>
          <p:cNvCxnSpPr>
            <a:cxnSpLocks noChangeShapeType="1"/>
          </p:cNvCxnSpPr>
          <p:nvPr/>
        </p:nvCxnSpPr>
        <p:spPr bwMode="auto">
          <a:xfrm>
            <a:off x="457200" y="4305300"/>
            <a:ext cx="0" cy="0"/>
          </a:xfrm>
          <a:prstGeom prst="straightConnector1">
            <a:avLst/>
          </a:prstGeom>
          <a:noFill/>
          <a:ln w="9525">
            <a:solidFill>
              <a:schemeClr val="tx1"/>
            </a:solidFill>
            <a:round/>
            <a:headEnd/>
            <a:tailEnd/>
          </a:ln>
        </p:spPr>
      </p:cxnSp>
      <p:sp>
        <p:nvSpPr>
          <p:cNvPr id="87042" name="Rectangle 3"/>
          <p:cNvSpPr>
            <a:spLocks noGrp="1" noChangeArrowheads="1"/>
          </p:cNvSpPr>
          <p:nvPr>
            <p:ph type="title" idx="4294967295"/>
          </p:nvPr>
        </p:nvSpPr>
        <p:spPr>
          <a:xfrm>
            <a:off x="1600200" y="304800"/>
            <a:ext cx="7086600" cy="66675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a:solidFill>
                  <a:schemeClr val="tx2">
                    <a:lumMod val="75000"/>
                  </a:schemeClr>
                </a:solidFill>
                <a:latin typeface="Calibri" pitchFamily="34" charset="0"/>
              </a:rPr>
              <a:t>Tips </a:t>
            </a:r>
            <a:r>
              <a:rPr lang="en-US" sz="3200" kern="1200" dirty="0">
                <a:solidFill>
                  <a:schemeClr val="tx2">
                    <a:lumMod val="75000"/>
                  </a:schemeClr>
                </a:solidFill>
                <a:latin typeface="Calibri" pitchFamily="34" charset="0"/>
              </a:rPr>
              <a:t>for Applying</a:t>
            </a:r>
          </a:p>
        </p:txBody>
      </p:sp>
      <p:sp>
        <p:nvSpPr>
          <p:cNvPr id="87043" name="Rectangle 4"/>
          <p:cNvSpPr>
            <a:spLocks noGrp="1" noChangeArrowheads="1"/>
          </p:cNvSpPr>
          <p:nvPr>
            <p:ph type="body" sz="half" idx="4294967295"/>
          </p:nvPr>
        </p:nvSpPr>
        <p:spPr>
          <a:xfrm>
            <a:off x="1519451" y="1447800"/>
            <a:ext cx="7319749" cy="3663950"/>
          </a:xfrm>
        </p:spPr>
        <p:txBody>
          <a:bodyPr/>
          <a:lstStyle/>
          <a:p>
            <a:pPr marL="280988" indent="-280988" eaLnBrk="1" hangingPunct="1">
              <a:buSzPct val="130000"/>
              <a:tabLst>
                <a:tab pos="236538" algn="l"/>
              </a:tabLst>
            </a:pPr>
            <a:r>
              <a:rPr lang="en-US" sz="2800" dirty="0" smtClean="0">
                <a:latin typeface="Calibri" pitchFamily="34" charset="0"/>
                <a:ea typeface="ＭＳ Ｐゴシック"/>
              </a:rPr>
              <a:t>Focus Your Search </a:t>
            </a:r>
            <a:r>
              <a:rPr lang="en-US" sz="2800" dirty="0">
                <a:latin typeface="Calibri" pitchFamily="34" charset="0"/>
                <a:ea typeface="ＭＳ Ｐゴシック"/>
              </a:rPr>
              <a:t>- find jobs that best match your interests  for which you are likely to be qualified</a:t>
            </a:r>
          </a:p>
          <a:p>
            <a:pPr marL="280988" indent="-280988" eaLnBrk="1" hangingPunct="1">
              <a:buSzPct val="130000"/>
              <a:tabLst>
                <a:tab pos="236538" algn="l"/>
              </a:tabLst>
            </a:pPr>
            <a:r>
              <a:rPr lang="en-US" sz="2800" dirty="0" smtClean="0">
                <a:latin typeface="Calibri" pitchFamily="34" charset="0"/>
                <a:ea typeface="ＭＳ Ｐゴシック"/>
              </a:rPr>
              <a:t>Plan ahead – take time to carefully prepare your application</a:t>
            </a:r>
          </a:p>
          <a:p>
            <a:pPr marL="280988" indent="-280988" eaLnBrk="1" hangingPunct="1">
              <a:buSzPct val="130000"/>
              <a:tabLst>
                <a:tab pos="236538" algn="l"/>
              </a:tabLst>
            </a:pPr>
            <a:r>
              <a:rPr lang="en-US" sz="2800" dirty="0" smtClean="0">
                <a:latin typeface="Calibri" pitchFamily="34" charset="0"/>
                <a:ea typeface="ＭＳ Ｐゴシック"/>
              </a:rPr>
              <a:t>Follow-up on the status of your application</a:t>
            </a:r>
          </a:p>
        </p:txBody>
      </p:sp>
      <p:sp>
        <p:nvSpPr>
          <p:cNvPr id="87044" name="Slide Number Placeholder 6"/>
          <p:cNvSpPr txBox="1">
            <a:spLocks noGrp="1"/>
          </p:cNvSpPr>
          <p:nvPr/>
        </p:nvSpPr>
        <p:spPr bwMode="auto">
          <a:xfrm>
            <a:off x="8001000" y="6477000"/>
            <a:ext cx="990600" cy="228600"/>
          </a:xfrm>
          <a:prstGeom prst="rect">
            <a:avLst/>
          </a:prstGeom>
          <a:noFill/>
          <a:ln w="9525">
            <a:noFill/>
            <a:miter lim="800000"/>
            <a:headEnd/>
            <a:tailEnd/>
          </a:ln>
        </p:spPr>
        <p:txBody>
          <a:bodyPr/>
          <a:lstStyle/>
          <a:p>
            <a:pPr algn="r" eaLnBrk="0" hangingPunct="0"/>
            <a:r>
              <a:rPr lang="en-US" sz="1400" dirty="0" smtClean="0">
                <a:latin typeface="Times" pitchFamily="18" charset="0"/>
              </a:rPr>
              <a:t>19</a:t>
            </a:r>
            <a:endParaRPr lang="en-US" sz="1400" dirty="0">
              <a:latin typeface="Times" pitchFamily="18" charset="0"/>
            </a:endParaRPr>
          </a:p>
        </p:txBody>
      </p:sp>
    </p:spTree>
    <p:extLst>
      <p:ext uri="{BB962C8B-B14F-4D97-AF65-F5344CB8AC3E}">
        <p14:creationId xmlns:p14="http://schemas.microsoft.com/office/powerpoint/2010/main" val="12617108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2">
                    <a:lumMod val="75000"/>
                  </a:schemeClr>
                </a:solidFill>
              </a:rPr>
              <a:t>Questions</a:t>
            </a:r>
            <a:endParaRPr lang="en-US" b="1" dirty="0">
              <a:solidFill>
                <a:schemeClr val="tx2">
                  <a:lumMod val="75000"/>
                </a:schemeClr>
              </a:solidFill>
            </a:endParaRPr>
          </a:p>
        </p:txBody>
      </p:sp>
      <p:pic>
        <p:nvPicPr>
          <p:cNvPr id="76803" name="Picture 3"/>
          <p:cNvPicPr>
            <a:picLocks noGrp="1" noChangeAspect="1" noChangeArrowheads="1"/>
          </p:cNvPicPr>
          <p:nvPr>
            <p:ph idx="1"/>
          </p:nvPr>
        </p:nvPicPr>
        <p:blipFill>
          <a:blip r:embed="rId3" cstate="print"/>
          <a:stretch>
            <a:fillRect/>
          </a:stretch>
        </p:blipFill>
        <p:spPr bwMode="auto">
          <a:xfrm>
            <a:off x="2021589" y="1600200"/>
            <a:ext cx="6015222" cy="4525963"/>
          </a:xfrm>
          <a:prstGeom prst="rect">
            <a:avLst/>
          </a:prstGeom>
          <a:noFill/>
          <a:ln w="9525">
            <a:noFill/>
            <a:miter lim="800000"/>
            <a:headEnd/>
            <a:tailEnd/>
          </a:ln>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768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1447800" y="381000"/>
            <a:ext cx="7239000" cy="914400"/>
          </a:xfrm>
        </p:spPr>
        <p:txBody>
          <a:bodyPr/>
          <a:lstStyle/>
          <a:p>
            <a:pPr eaLnBrk="1" hangingPunct="1">
              <a:defRPr/>
            </a:pPr>
            <a:r>
              <a:rPr lang="en-US" sz="3200" dirty="0" smtClean="0">
                <a:latin typeface="Calibri" pitchFamily="34" charset="0"/>
              </a:rPr>
              <a:t>Contact Information</a:t>
            </a:r>
          </a:p>
        </p:txBody>
      </p:sp>
      <p:sp>
        <p:nvSpPr>
          <p:cNvPr id="49155" name="Rectangle 3"/>
          <p:cNvSpPr>
            <a:spLocks noGrp="1" noChangeArrowheads="1"/>
          </p:cNvSpPr>
          <p:nvPr>
            <p:ph idx="1"/>
          </p:nvPr>
        </p:nvSpPr>
        <p:spPr>
          <a:xfrm>
            <a:off x="1295400" y="1828800"/>
            <a:ext cx="7505700" cy="3276600"/>
          </a:xfrm>
          <a:noFill/>
        </p:spPr>
        <p:txBody>
          <a:bodyPr/>
          <a:lstStyle/>
          <a:p>
            <a:pPr marL="225425" indent="-225425" algn="ctr" eaLnBrk="1" hangingPunct="1">
              <a:buFontTx/>
              <a:buNone/>
            </a:pPr>
            <a:r>
              <a:rPr lang="en-US" sz="2800" dirty="0" smtClean="0">
                <a:latin typeface="Calibri" pitchFamily="34" charset="0"/>
              </a:rPr>
              <a:t>Paul M. Plasencia</a:t>
            </a:r>
          </a:p>
          <a:p>
            <a:pPr marL="225425" indent="-225425" algn="ctr" eaLnBrk="1" hangingPunct="1">
              <a:buFontTx/>
              <a:buNone/>
            </a:pPr>
            <a:r>
              <a:rPr lang="en-US" sz="2800" dirty="0" smtClean="0">
                <a:latin typeface="Calibri" pitchFamily="34" charset="0"/>
              </a:rPr>
              <a:t>Veterans Employment Program Manager</a:t>
            </a:r>
          </a:p>
          <a:p>
            <a:pPr marL="225425" indent="-225425" algn="ctr" eaLnBrk="1" hangingPunct="1">
              <a:buFontTx/>
              <a:buNone/>
            </a:pPr>
            <a:r>
              <a:rPr lang="en-US" sz="2800" dirty="0" smtClean="0">
                <a:latin typeface="Calibri" pitchFamily="34" charset="0"/>
              </a:rPr>
              <a:t>U.S. Department of Labor</a:t>
            </a:r>
          </a:p>
          <a:p>
            <a:pPr marL="225425" indent="-225425" algn="ctr" eaLnBrk="1" hangingPunct="1">
              <a:buFontTx/>
              <a:buNone/>
            </a:pPr>
            <a:r>
              <a:rPr lang="en-US" sz="2800" dirty="0" smtClean="0">
                <a:latin typeface="Calibri" pitchFamily="34" charset="0"/>
              </a:rPr>
              <a:t>Office of The Assistant Secretary for Administration and Management</a:t>
            </a:r>
          </a:p>
          <a:p>
            <a:pPr marL="225425" indent="-225425" algn="ctr" eaLnBrk="1" hangingPunct="1">
              <a:buFontTx/>
              <a:buNone/>
            </a:pPr>
            <a:r>
              <a:rPr lang="en-US" sz="2800" dirty="0" smtClean="0">
                <a:latin typeface="Calibri" pitchFamily="34" charset="0"/>
                <a:hlinkClick r:id="rId3"/>
              </a:rPr>
              <a:t>hiringvets@dol.gov</a:t>
            </a:r>
            <a:r>
              <a:rPr lang="en-US" sz="2800" dirty="0" smtClean="0">
                <a:latin typeface="Calibri" pitchFamily="34" charset="0"/>
              </a:rPr>
              <a:t> </a:t>
            </a:r>
          </a:p>
          <a:p>
            <a:pPr marL="225425" indent="-225425" algn="ctr" eaLnBrk="1" hangingPunct="1">
              <a:buFontTx/>
              <a:buNone/>
            </a:pPr>
            <a:endParaRPr lang="en-US" sz="2800" dirty="0" smtClean="0">
              <a:latin typeface="Calibri" pitchFamily="34" charset="0"/>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lumMod val="75000"/>
                  </a:schemeClr>
                </a:solidFill>
                <a:latin typeface="Calibri" pitchFamily="34" charset="0"/>
              </a:rPr>
              <a:t>Benefits of Federal Government Service</a:t>
            </a:r>
            <a:endParaRPr lang="en-US" sz="3200" dirty="0">
              <a:solidFill>
                <a:schemeClr val="tx2">
                  <a:lumMod val="75000"/>
                </a:schemeClr>
              </a:solidFill>
            </a:endParaRPr>
          </a:p>
        </p:txBody>
      </p:sp>
      <p:sp>
        <p:nvSpPr>
          <p:cNvPr id="3" name="Content Placeholder 2"/>
          <p:cNvSpPr>
            <a:spLocks noGrp="1"/>
          </p:cNvSpPr>
          <p:nvPr>
            <p:ph idx="1"/>
          </p:nvPr>
        </p:nvSpPr>
        <p:spPr>
          <a:xfrm>
            <a:off x="1371600" y="1600201"/>
            <a:ext cx="7315200" cy="3810000"/>
          </a:xfrm>
        </p:spPr>
        <p:txBody>
          <a:bodyPr>
            <a:normAutofit/>
          </a:bodyPr>
          <a:lstStyle/>
          <a:p>
            <a:pPr>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Public Service – An opportunity to make a difference  and influence America’s future </a:t>
            </a:r>
          </a:p>
          <a:p>
            <a:pPr>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Work/Life Balance</a:t>
            </a:r>
          </a:p>
          <a:p>
            <a:pPr>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Excellent Advancement Opportunities</a:t>
            </a:r>
          </a:p>
          <a:p>
            <a:pPr>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Training and Professional Development</a:t>
            </a:r>
          </a:p>
          <a:p>
            <a:pPr>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Competitive Compensation Package</a:t>
            </a:r>
          </a:p>
          <a:p>
            <a:pPr>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Abundant diverse career field opportunities with a wide spectrum of Federal missions to choose from</a:t>
            </a: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57" name="Rectangle 53"/>
          <p:cNvSpPr>
            <a:spLocks noChangeArrowheads="1"/>
          </p:cNvSpPr>
          <p:nvPr/>
        </p:nvSpPr>
        <p:spPr bwMode="auto">
          <a:xfrm>
            <a:off x="1447800" y="1447800"/>
            <a:ext cx="6858000" cy="4145750"/>
          </a:xfrm>
          <a:prstGeom prst="rect">
            <a:avLst/>
          </a:prstGeom>
          <a:noFill/>
          <a:ln w="9525">
            <a:noFill/>
            <a:miter lim="800000"/>
            <a:headEnd/>
            <a:tailEnd/>
          </a:ln>
        </p:spPr>
        <p:txBody>
          <a:bodyPr wrap="square">
            <a:spAutoFit/>
          </a:bodyPr>
          <a:lstStyle/>
          <a:p>
            <a:pPr marL="285750" indent="-285750" eaLnBrk="0" hangingPunct="0">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Federal pay is generally competitive across a wide range of occupations</a:t>
            </a:r>
          </a:p>
          <a:p>
            <a:pPr marL="285750" indent="-285750" eaLnBrk="0" hangingPunct="0">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General Schedule (GS) is the primary pay scale for many Federal jobs from Grades 1-15; other pay systems exist  </a:t>
            </a:r>
          </a:p>
          <a:p>
            <a:pPr marL="285750" indent="-285750" eaLnBrk="0" hangingPunct="0">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Varies by geographic location (the base salary for GS grades does not change)</a:t>
            </a:r>
          </a:p>
          <a:p>
            <a:pPr marL="285750" indent="-285750" eaLnBrk="0" hangingPunct="0">
              <a:lnSpc>
                <a:spcPct val="90000"/>
              </a:lnSpc>
              <a:spcBef>
                <a:spcPts val="600"/>
              </a:spcBef>
              <a:spcAft>
                <a:spcPts val="600"/>
              </a:spcAft>
              <a:buSzPct val="100000"/>
              <a:buFont typeface="Wingdings" pitchFamily="2" charset="2"/>
              <a:buChar char="§"/>
              <a:tabLst>
                <a:tab pos="457200" algn="l"/>
              </a:tabLst>
            </a:pPr>
            <a:r>
              <a:rPr lang="en-US" sz="2400" dirty="0" smtClean="0">
                <a:solidFill>
                  <a:schemeClr val="tx2">
                    <a:lumMod val="75000"/>
                  </a:schemeClr>
                </a:solidFill>
                <a:latin typeface="Calibri" pitchFamily="34" charset="0"/>
              </a:rPr>
              <a:t>Can progress through several grades within a few years of Federal employment </a:t>
            </a:r>
          </a:p>
          <a:p>
            <a:pPr>
              <a:spcBef>
                <a:spcPts val="1200"/>
              </a:spcBef>
              <a:buClrTx/>
              <a:buFont typeface="Wingdings" pitchFamily="2" charset="2"/>
              <a:buChar char="§"/>
            </a:pPr>
            <a:endParaRPr lang="en-US" sz="2400" dirty="0">
              <a:solidFill>
                <a:schemeClr val="tx2">
                  <a:lumMod val="75000"/>
                </a:schemeClr>
              </a:solidFill>
              <a:latin typeface="Calibri" pitchFamily="34" charset="0"/>
            </a:endParaRPr>
          </a:p>
        </p:txBody>
      </p:sp>
      <p:sp>
        <p:nvSpPr>
          <p:cNvPr id="6" name="Rectangle 2"/>
          <p:cNvSpPr txBox="1">
            <a:spLocks/>
          </p:cNvSpPr>
          <p:nvPr/>
        </p:nvSpPr>
        <p:spPr bwMode="auto">
          <a:xfrm>
            <a:off x="1524000" y="457200"/>
            <a:ext cx="7251700" cy="457200"/>
          </a:xfrm>
          <a:prstGeom prst="rect">
            <a:avLst/>
          </a:prstGeom>
          <a:noFill/>
          <a:ln w="9525">
            <a:noFill/>
            <a:miter lim="800000"/>
            <a:headEnd/>
            <a:tailEnd/>
          </a:ln>
          <a:effectLst/>
        </p:spPr>
        <p:txBody>
          <a:bodyPr anchor="ctr"/>
          <a:lstStyle/>
          <a:p>
            <a:pPr algn="ctr">
              <a:spcBef>
                <a:spcPct val="0"/>
              </a:spcBef>
              <a:buClrTx/>
              <a:buSzTx/>
              <a:buFontTx/>
              <a:buNone/>
              <a:defRPr/>
            </a:pPr>
            <a:r>
              <a:rPr lang="en-US" sz="3200" kern="0" dirty="0">
                <a:solidFill>
                  <a:schemeClr val="tx2">
                    <a:lumMod val="75000"/>
                  </a:schemeClr>
                </a:solidFill>
                <a:latin typeface="Calibri" pitchFamily="34" charset="0"/>
                <a:ea typeface="+mj-ea"/>
                <a:cs typeface="+mj-cs"/>
              </a:rPr>
              <a:t>Federal Pay and Advancement</a:t>
            </a:r>
            <a:endParaRPr lang="en-US" sz="2000" kern="0" dirty="0">
              <a:solidFill>
                <a:schemeClr val="tx2">
                  <a:lumMod val="75000"/>
                </a:schemeClr>
              </a:solidFill>
              <a:latin typeface="+mj-lt"/>
              <a:ea typeface="+mj-ea"/>
              <a:cs typeface="+mj-c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9957"/>
                                        </p:tgtEl>
                                        <p:attrNameLst>
                                          <p:attrName>style.visibility</p:attrName>
                                        </p:attrNameLst>
                                      </p:cBhvr>
                                      <p:to>
                                        <p:strVal val="visible"/>
                                      </p:to>
                                    </p:set>
                                    <p:animEffect transition="in" filter="wipe(up)">
                                      <p:cBhvr>
                                        <p:cTn id="7" dur="1000"/>
                                        <p:tgtEl>
                                          <p:spTgt spid="379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7" name="Group 101"/>
          <p:cNvGraphicFramePr>
            <a:graphicFrameLocks noGrp="1"/>
          </p:cNvGraphicFramePr>
          <p:nvPr>
            <p:extLst>
              <p:ext uri="{D42A27DB-BD31-4B8C-83A1-F6EECF244321}">
                <p14:modId xmlns:p14="http://schemas.microsoft.com/office/powerpoint/2010/main" val="3781448801"/>
              </p:ext>
            </p:extLst>
          </p:nvPr>
        </p:nvGraphicFramePr>
        <p:xfrm>
          <a:off x="1449387" y="1295400"/>
          <a:ext cx="7161213" cy="4994276"/>
        </p:xfrm>
        <a:graphic>
          <a:graphicData uri="http://schemas.openxmlformats.org/drawingml/2006/table">
            <a:tbl>
              <a:tblPr/>
              <a:tblGrid>
                <a:gridCol w="2038350"/>
                <a:gridCol w="1363663"/>
                <a:gridCol w="1276350"/>
                <a:gridCol w="1276350"/>
                <a:gridCol w="1206500"/>
              </a:tblGrid>
              <a:tr h="576263">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Calibri" pitchFamily="34" charset="0"/>
                        </a:rPr>
                        <a:t>City</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Calibri" pitchFamily="34" charset="0"/>
                        </a:rPr>
                        <a:t>GS-5</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Calibri" pitchFamily="34" charset="0"/>
                        </a:rPr>
                        <a:t>GS-7</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Calibri" pitchFamily="34" charset="0"/>
                        </a:rPr>
                        <a:t>GS-9</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Calibri" pitchFamily="34" charset="0"/>
                        </a:rPr>
                        <a:t>GS-11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0021"/>
                    </a:solidFill>
                  </a:tcPr>
                </a:tc>
              </a:tr>
              <a:tr h="504825">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Atlanta</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$32,722</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$40,534</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$49,581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Calibri" pitchFamily="34" charset="0"/>
                        </a:rPr>
                        <a:t> $59,987</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Chicago</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Calibri" pitchFamily="34" charset="0"/>
                        </a:rPr>
                        <a:t>$34,316</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$42,508</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$51,995</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 $62,909</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Dallas</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$33,101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$41,002 </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$50,154</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Calibri" pitchFamily="34" charset="0"/>
                        </a:rPr>
                        <a:t> $60,681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Los Angeles</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$34,881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$43,208</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$52,852</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$63,945</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New York City</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$35,309</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$43,738</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$53,500</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 $64,729</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San Francisco</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 $37,073   </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$45,923</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$56,172</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 $67,963</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Washington, DC</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$34,075</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$42,209</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$51,630</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 $62,467</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Rest of U.S.</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$31,315</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$38,790</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2">
                              <a:lumMod val="75000"/>
                            </a:schemeClr>
                          </a:solidFill>
                          <a:effectLst/>
                          <a:latin typeface="Calibri" pitchFamily="34" charset="0"/>
                        </a:rPr>
                        <a:t>$47,448</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Calibri" pitchFamily="34" charset="0"/>
                        </a:rPr>
                        <a:t> $57,408</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txBox="1">
            <a:spLocks/>
          </p:cNvSpPr>
          <p:nvPr/>
        </p:nvSpPr>
        <p:spPr bwMode="auto">
          <a:xfrm>
            <a:off x="1447800" y="381000"/>
            <a:ext cx="7327900" cy="457200"/>
          </a:xfrm>
          <a:prstGeom prst="rect">
            <a:avLst/>
          </a:prstGeom>
          <a:noFill/>
          <a:ln w="9525">
            <a:noFill/>
            <a:miter lim="800000"/>
            <a:headEnd/>
            <a:tailEnd/>
          </a:ln>
          <a:effectLst/>
        </p:spPr>
        <p:txBody>
          <a:bodyPr anchor="ctr"/>
          <a:lstStyle/>
          <a:p>
            <a:pPr algn="ctr">
              <a:spcBef>
                <a:spcPct val="0"/>
              </a:spcBef>
              <a:buClrTx/>
              <a:buSzTx/>
              <a:buFontTx/>
              <a:buNone/>
              <a:defRPr/>
            </a:pPr>
            <a:r>
              <a:rPr lang="en-US" sz="3200" kern="0">
                <a:solidFill>
                  <a:schemeClr val="tx2">
                    <a:lumMod val="75000"/>
                  </a:schemeClr>
                </a:solidFill>
                <a:latin typeface="Calibri" pitchFamily="34" charset="0"/>
                <a:ea typeface="+mj-ea"/>
                <a:cs typeface="+mj-cs"/>
              </a:rPr>
              <a:t>Selected </a:t>
            </a:r>
            <a:r>
              <a:rPr lang="en-US" sz="3200" kern="0" smtClean="0">
                <a:solidFill>
                  <a:schemeClr val="tx2">
                    <a:lumMod val="75000"/>
                  </a:schemeClr>
                </a:solidFill>
                <a:latin typeface="Calibri" pitchFamily="34" charset="0"/>
                <a:ea typeface="+mj-ea"/>
                <a:cs typeface="+mj-cs"/>
              </a:rPr>
              <a:t>2012 </a:t>
            </a:r>
            <a:r>
              <a:rPr lang="en-US" sz="3200" kern="0" dirty="0">
                <a:solidFill>
                  <a:schemeClr val="tx2">
                    <a:lumMod val="75000"/>
                  </a:schemeClr>
                </a:solidFill>
                <a:latin typeface="Calibri" pitchFamily="34" charset="0"/>
                <a:ea typeface="+mj-ea"/>
                <a:cs typeface="+mj-cs"/>
              </a:rPr>
              <a:t>Starting Salaries</a:t>
            </a:r>
            <a:endParaRPr lang="en-US" sz="2000" kern="0" dirty="0">
              <a:solidFill>
                <a:schemeClr val="tx2">
                  <a:lumMod val="75000"/>
                </a:schemeClr>
              </a:solidFill>
              <a:latin typeface="+mj-lt"/>
              <a:ea typeface="+mj-ea"/>
              <a:cs typeface="+mj-cs"/>
            </a:endParaRPr>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9218" name="AutoShape 2"/>
          <p:cNvCxnSpPr>
            <a:cxnSpLocks noChangeShapeType="1"/>
          </p:cNvCxnSpPr>
          <p:nvPr/>
        </p:nvCxnSpPr>
        <p:spPr bwMode="auto">
          <a:xfrm>
            <a:off x="457200" y="4633913"/>
            <a:ext cx="0" cy="0"/>
          </a:xfrm>
          <a:prstGeom prst="straightConnector1">
            <a:avLst/>
          </a:prstGeom>
          <a:noFill/>
          <a:ln w="9525">
            <a:solidFill>
              <a:schemeClr val="tx1"/>
            </a:solidFill>
            <a:round/>
            <a:headEnd/>
            <a:tailEnd/>
          </a:ln>
        </p:spPr>
      </p:cxnSp>
      <p:sp>
        <p:nvSpPr>
          <p:cNvPr id="390149" name="Rectangle 5"/>
          <p:cNvSpPr>
            <a:spLocks noChangeArrowheads="1"/>
          </p:cNvSpPr>
          <p:nvPr/>
        </p:nvSpPr>
        <p:spPr bwMode="auto">
          <a:xfrm>
            <a:off x="4724400" y="5029200"/>
            <a:ext cx="3683000" cy="1231900"/>
          </a:xfrm>
          <a:prstGeom prst="rect">
            <a:avLst/>
          </a:prstGeom>
          <a:noFill/>
          <a:ln w="9525">
            <a:noFill/>
            <a:miter lim="800000"/>
            <a:headEnd/>
            <a:tailEnd/>
          </a:ln>
        </p:spPr>
        <p:txBody>
          <a:bodyPr/>
          <a:lstStyle/>
          <a:p>
            <a:pPr algn="ctr">
              <a:lnSpc>
                <a:spcPct val="105000"/>
              </a:lnSpc>
              <a:buSzPct val="130000"/>
              <a:buFontTx/>
              <a:buNone/>
            </a:pPr>
            <a:r>
              <a:rPr lang="en-US" dirty="0">
                <a:solidFill>
                  <a:schemeClr val="bg1"/>
                </a:solidFill>
                <a:latin typeface="Calibri" pitchFamily="34" charset="0"/>
                <a:cs typeface="Calibri" pitchFamily="34" charset="0"/>
              </a:rPr>
              <a:t>In addition, over 50,000 people work for the U.S. Government in foreign countries!</a:t>
            </a:r>
          </a:p>
        </p:txBody>
      </p:sp>
      <p:pic>
        <p:nvPicPr>
          <p:cNvPr id="109576" name="Picture 8" descr="USMap_general_ppt"/>
          <p:cNvPicPr>
            <a:picLocks noGrp="1" noChangeAspect="1" noChangeArrowheads="1"/>
          </p:cNvPicPr>
          <p:nvPr>
            <p:ph idx="4294967295"/>
          </p:nvPr>
        </p:nvPicPr>
        <p:blipFill>
          <a:blip r:embed="rId3" cstate="print"/>
          <a:srcRect/>
          <a:stretch>
            <a:fillRect/>
          </a:stretch>
        </p:blipFill>
        <p:spPr>
          <a:xfrm>
            <a:off x="2133600" y="1371600"/>
            <a:ext cx="5359400" cy="4346575"/>
          </a:xfrm>
          <a:effectLst>
            <a:outerShdw dist="35921" dir="2700000" algn="ctr" rotWithShape="0">
              <a:srgbClr val="808080"/>
            </a:outerShdw>
          </a:effectLst>
        </p:spPr>
      </p:pic>
      <p:sp>
        <p:nvSpPr>
          <p:cNvPr id="8" name="Rectangle 2"/>
          <p:cNvSpPr txBox="1">
            <a:spLocks/>
          </p:cNvSpPr>
          <p:nvPr/>
        </p:nvSpPr>
        <p:spPr bwMode="auto">
          <a:xfrm>
            <a:off x="1524000" y="381000"/>
            <a:ext cx="7251700" cy="850900"/>
          </a:xfrm>
          <a:prstGeom prst="rect">
            <a:avLst/>
          </a:prstGeom>
          <a:noFill/>
          <a:ln w="9525">
            <a:noFill/>
            <a:miter lim="800000"/>
            <a:headEnd/>
            <a:tailEnd/>
          </a:ln>
          <a:effectLst/>
        </p:spPr>
        <p:txBody>
          <a:bodyPr anchor="ctr"/>
          <a:lstStyle/>
          <a:p>
            <a:pPr algn="ctr">
              <a:spcBef>
                <a:spcPct val="0"/>
              </a:spcBef>
              <a:buClrTx/>
              <a:buSzTx/>
              <a:buFontTx/>
              <a:buNone/>
              <a:defRPr/>
            </a:pPr>
            <a:r>
              <a:rPr lang="en-US" sz="3200" kern="0" dirty="0">
                <a:solidFill>
                  <a:schemeClr val="tx2">
                    <a:lumMod val="75000"/>
                  </a:schemeClr>
                </a:solidFill>
                <a:latin typeface="Calibri" pitchFamily="34" charset="0"/>
                <a:ea typeface="+mj-ea"/>
                <a:cs typeface="+mj-cs"/>
              </a:rPr>
              <a:t>Where the Jobs Are:  Federal Jobs By Location</a:t>
            </a:r>
            <a:endParaRPr lang="en-US" sz="2000" kern="0" dirty="0">
              <a:solidFill>
                <a:schemeClr val="tx2">
                  <a:lumMod val="75000"/>
                </a:schemeClr>
              </a:solidFill>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9576"/>
                                        </p:tgtEl>
                                        <p:attrNameLst>
                                          <p:attrName>style.visibility</p:attrName>
                                        </p:attrNameLst>
                                      </p:cBhvr>
                                      <p:to>
                                        <p:strVal val="visible"/>
                                      </p:to>
                                    </p:set>
                                    <p:anim calcmode="lin" valueType="num">
                                      <p:cBhvr>
                                        <p:cTn id="7" dur="500" fill="hold"/>
                                        <p:tgtEl>
                                          <p:spTgt spid="109576"/>
                                        </p:tgtEl>
                                        <p:attrNameLst>
                                          <p:attrName>ppt_w</p:attrName>
                                        </p:attrNameLst>
                                      </p:cBhvr>
                                      <p:tavLst>
                                        <p:tav tm="0">
                                          <p:val>
                                            <p:fltVal val="0"/>
                                          </p:val>
                                        </p:tav>
                                        <p:tav tm="100000">
                                          <p:val>
                                            <p:strVal val="#ppt_w"/>
                                          </p:val>
                                        </p:tav>
                                      </p:tavLst>
                                    </p:anim>
                                    <p:anim calcmode="lin" valueType="num">
                                      <p:cBhvr>
                                        <p:cTn id="8" dur="500" fill="hold"/>
                                        <p:tgtEl>
                                          <p:spTgt spid="10957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0149"/>
                                        </p:tgtEl>
                                        <p:attrNameLst>
                                          <p:attrName>style.visibility</p:attrName>
                                        </p:attrNameLst>
                                      </p:cBhvr>
                                      <p:to>
                                        <p:strVal val="visible"/>
                                      </p:to>
                                    </p:set>
                                    <p:anim calcmode="lin" valueType="num">
                                      <p:cBhvr additive="base">
                                        <p:cTn id="12" dur="1000" fill="hold"/>
                                        <p:tgtEl>
                                          <p:spTgt spid="390149"/>
                                        </p:tgtEl>
                                        <p:attrNameLst>
                                          <p:attrName>ppt_x</p:attrName>
                                        </p:attrNameLst>
                                      </p:cBhvr>
                                      <p:tavLst>
                                        <p:tav tm="0">
                                          <p:val>
                                            <p:strVal val="1+#ppt_w/2"/>
                                          </p:val>
                                        </p:tav>
                                        <p:tav tm="100000">
                                          <p:val>
                                            <p:strVal val="#ppt_x"/>
                                          </p:val>
                                        </p:tav>
                                      </p:tavLst>
                                    </p:anim>
                                    <p:anim calcmode="lin" valueType="num">
                                      <p:cBhvr additive="base">
                                        <p:cTn id="13" dur="1000" fill="hold"/>
                                        <p:tgtEl>
                                          <p:spTgt spid="390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31" name="Group 47"/>
          <p:cNvGraphicFramePr>
            <a:graphicFrameLocks noGrp="1"/>
          </p:cNvGraphicFramePr>
          <p:nvPr>
            <p:extLst>
              <p:ext uri="{D42A27DB-BD31-4B8C-83A1-F6EECF244321}">
                <p14:modId xmlns:p14="http://schemas.microsoft.com/office/powerpoint/2010/main" val="1974164551"/>
              </p:ext>
            </p:extLst>
          </p:nvPr>
        </p:nvGraphicFramePr>
        <p:xfrm>
          <a:off x="2438400" y="2679700"/>
          <a:ext cx="5029200" cy="3444240"/>
        </p:xfrm>
        <a:graphic>
          <a:graphicData uri="http://schemas.openxmlformats.org/drawingml/2006/table">
            <a:tbl>
              <a:tblPr/>
              <a:tblGrid>
                <a:gridCol w="5029200"/>
              </a:tblGrid>
              <a:tr h="442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alibri" pitchFamily="34" charset="0"/>
                          <a:cs typeface="Times New Roman" pitchFamily="18" charset="0"/>
                        </a:rPr>
                        <a:t>OCCUPATION</a:t>
                      </a:r>
                      <a:endParaRPr kumimoji="0" lang="en-US" sz="2400" b="0"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781BD"/>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Calibri" pitchFamily="34" charset="0"/>
                        </a:rPr>
                        <a:t>Medical and Public Health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bg1"/>
                          </a:solidFill>
                          <a:effectLst/>
                          <a:latin typeface="Calibri" pitchFamily="34" charset="0"/>
                        </a:rPr>
                        <a:t>Security and Protection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bg1"/>
                          </a:solidFill>
                          <a:effectLst/>
                          <a:latin typeface="Calibri" pitchFamily="34" charset="0"/>
                        </a:rPr>
                        <a:t>Compliance and Enforcement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Calibri" pitchFamily="34" charset="0"/>
                        </a:rPr>
                        <a:t>Legal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Calibri" pitchFamily="34" charset="0"/>
                        </a:rPr>
                        <a:t>Administration/Program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Calibri" pitchFamily="34" charset="0"/>
                        </a:rPr>
                        <a:t>Accounting and Budget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bg1"/>
                          </a:solidFill>
                          <a:effectLst/>
                          <a:latin typeface="Calibri" pitchFamily="34" charset="0"/>
                        </a:rPr>
                        <a:t>Information Technology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bl>
          </a:graphicData>
        </a:graphic>
      </p:graphicFrame>
      <p:sp>
        <p:nvSpPr>
          <p:cNvPr id="392224" name="Text Box 32"/>
          <p:cNvSpPr txBox="1">
            <a:spLocks noChangeArrowheads="1"/>
          </p:cNvSpPr>
          <p:nvPr/>
        </p:nvSpPr>
        <p:spPr bwMode="auto">
          <a:xfrm>
            <a:off x="1371600" y="1358900"/>
            <a:ext cx="7315200" cy="1200150"/>
          </a:xfrm>
          <a:prstGeom prst="rect">
            <a:avLst/>
          </a:prstGeom>
          <a:noFill/>
          <a:ln w="9525">
            <a:noFill/>
            <a:miter lim="800000"/>
            <a:headEnd/>
            <a:tailEnd/>
          </a:ln>
        </p:spPr>
        <p:txBody>
          <a:bodyPr wrap="square">
            <a:spAutoFit/>
          </a:bodyPr>
          <a:lstStyle/>
          <a:p>
            <a:pPr>
              <a:spcBef>
                <a:spcPct val="50000"/>
              </a:spcBef>
              <a:buFontTx/>
              <a:buNone/>
            </a:pPr>
            <a:r>
              <a:rPr lang="en-US" sz="2400" dirty="0">
                <a:solidFill>
                  <a:schemeClr val="tx2">
                    <a:lumMod val="75000"/>
                  </a:schemeClr>
                </a:solidFill>
                <a:latin typeface="Calibri" pitchFamily="34" charset="0"/>
              </a:rPr>
              <a:t>The Federal Government anticipates that future hires for mission-critical jobs will include the occupations listed below:</a:t>
            </a:r>
          </a:p>
        </p:txBody>
      </p:sp>
      <p:sp>
        <p:nvSpPr>
          <p:cNvPr id="6" name="Rectangle 2"/>
          <p:cNvSpPr txBox="1">
            <a:spLocks/>
          </p:cNvSpPr>
          <p:nvPr/>
        </p:nvSpPr>
        <p:spPr bwMode="auto">
          <a:xfrm>
            <a:off x="1447800" y="381000"/>
            <a:ext cx="7327900" cy="850900"/>
          </a:xfrm>
          <a:prstGeom prst="rect">
            <a:avLst/>
          </a:prstGeom>
          <a:noFill/>
          <a:ln w="9525">
            <a:noFill/>
            <a:miter lim="800000"/>
            <a:headEnd/>
            <a:tailEnd/>
          </a:ln>
          <a:effectLst/>
        </p:spPr>
        <p:txBody>
          <a:bodyPr anchor="ctr"/>
          <a:lstStyle/>
          <a:p>
            <a:pPr algn="ctr">
              <a:spcBef>
                <a:spcPct val="0"/>
              </a:spcBef>
              <a:buClrTx/>
              <a:buSzTx/>
              <a:buFontTx/>
              <a:buNone/>
              <a:defRPr/>
            </a:pPr>
            <a:r>
              <a:rPr lang="en-US" sz="3200" kern="0" dirty="0">
                <a:solidFill>
                  <a:schemeClr val="tx2">
                    <a:lumMod val="75000"/>
                  </a:schemeClr>
                </a:solidFill>
                <a:latin typeface="Calibri" pitchFamily="34" charset="0"/>
                <a:ea typeface="+mj-ea"/>
                <a:cs typeface="+mj-cs"/>
              </a:rPr>
              <a:t>Where the Jobs Are:  Federal Jobs By Occupation</a:t>
            </a:r>
            <a:endParaRPr lang="en-US" sz="3200" kern="0" dirty="0">
              <a:solidFill>
                <a:schemeClr val="tx2">
                  <a:lumMod val="75000"/>
                </a:schemeClr>
              </a:solidFill>
              <a:latin typeface="+mj-lt"/>
              <a:ea typeface="+mj-ea"/>
              <a:cs typeface="+mj-c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2224"/>
                                        </p:tgtEl>
                                        <p:attrNameLst>
                                          <p:attrName>style.visibility</p:attrName>
                                        </p:attrNameLst>
                                      </p:cBhvr>
                                      <p:to>
                                        <p:strVal val="visible"/>
                                      </p:to>
                                    </p:set>
                                    <p:animEffect transition="in" filter="wipe(left)">
                                      <p:cBhvr>
                                        <p:cTn id="7" dur="1000"/>
                                        <p:tgtEl>
                                          <p:spTgt spid="392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kern="1200" dirty="0">
                <a:solidFill>
                  <a:schemeClr val="tx2">
                    <a:lumMod val="75000"/>
                  </a:schemeClr>
                </a:solidFill>
                <a:latin typeface="Calibri" pitchFamily="34" charset="0"/>
              </a:rPr>
              <a:t>Special Hiring Programs and Authorities</a:t>
            </a:r>
          </a:p>
        </p:txBody>
      </p:sp>
      <p:sp>
        <p:nvSpPr>
          <p:cNvPr id="29699" name="Content Placeholder 2"/>
          <p:cNvSpPr>
            <a:spLocks noGrp="1"/>
          </p:cNvSpPr>
          <p:nvPr>
            <p:ph idx="1"/>
          </p:nvPr>
        </p:nvSpPr>
        <p:spPr/>
        <p:txBody>
          <a:bodyPr/>
          <a:lstStyle/>
          <a:p>
            <a:r>
              <a:rPr lang="en-US" sz="2800" dirty="0" smtClean="0">
                <a:solidFill>
                  <a:schemeClr val="tx2">
                    <a:lumMod val="75000"/>
                  </a:schemeClr>
                </a:solidFill>
                <a:latin typeface="Calibri" charset="0"/>
              </a:rPr>
              <a:t>Veterans</a:t>
            </a:r>
          </a:p>
          <a:p>
            <a:r>
              <a:rPr lang="en-US" sz="2800" dirty="0" smtClean="0">
                <a:solidFill>
                  <a:schemeClr val="tx2">
                    <a:lumMod val="75000"/>
                  </a:schemeClr>
                </a:solidFill>
                <a:latin typeface="Calibri" charset="0"/>
              </a:rPr>
              <a:t>Military Spouses</a:t>
            </a:r>
          </a:p>
          <a:p>
            <a:r>
              <a:rPr lang="en-US" sz="2800" dirty="0" smtClean="0">
                <a:solidFill>
                  <a:schemeClr val="tx2">
                    <a:lumMod val="75000"/>
                  </a:schemeClr>
                </a:solidFill>
                <a:latin typeface="Calibri" charset="0"/>
              </a:rPr>
              <a:t>Students</a:t>
            </a:r>
          </a:p>
          <a:p>
            <a:r>
              <a:rPr lang="en-US" sz="2800" dirty="0" smtClean="0">
                <a:solidFill>
                  <a:schemeClr val="tx2">
                    <a:lumMod val="75000"/>
                  </a:schemeClr>
                </a:solidFill>
                <a:latin typeface="Calibri" charset="0"/>
              </a:rPr>
              <a:t>Individuals with Disabilities</a:t>
            </a:r>
          </a:p>
          <a:p>
            <a:r>
              <a:rPr lang="en-US" sz="2800" dirty="0" smtClean="0">
                <a:solidFill>
                  <a:schemeClr val="tx2">
                    <a:lumMod val="75000"/>
                  </a:schemeClr>
                </a:solidFill>
                <a:latin typeface="Calibri" charset="0"/>
              </a:rPr>
              <a:t>Peace Corps/VISTA Alumni</a:t>
            </a:r>
          </a:p>
        </p:txBody>
      </p:sp>
    </p:spTree>
    <p:extLst>
      <p:ext uri="{BB962C8B-B14F-4D97-AF65-F5344CB8AC3E}">
        <p14:creationId xmlns:p14="http://schemas.microsoft.com/office/powerpoint/2010/main" val="326262038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3408</TotalTime>
  <Words>5229</Words>
  <Application>Microsoft Office PowerPoint</Application>
  <PresentationFormat>On-screen Show (4:3)</PresentationFormat>
  <Paragraphs>427</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Finding and Applying for Jobs  in the  Federal Government  Instructor Paul M. Plasencia, U.S. Army Retired </vt:lpstr>
      <vt:lpstr>PowerPoint Presentation</vt:lpstr>
      <vt:lpstr>Hiring Reform </vt:lpstr>
      <vt:lpstr>Benefits of Federal Government Service</vt:lpstr>
      <vt:lpstr>PowerPoint Presentation</vt:lpstr>
      <vt:lpstr>PowerPoint Presentation</vt:lpstr>
      <vt:lpstr>PowerPoint Presentation</vt:lpstr>
      <vt:lpstr>PowerPoint Presentation</vt:lpstr>
      <vt:lpstr>Special Hiring Programs and Authorities</vt:lpstr>
      <vt:lpstr>Special Hiring Authorities  for Veterans</vt:lpstr>
      <vt:lpstr>Special Hiring Authorities for Veterans</vt:lpstr>
      <vt:lpstr>Veterans Recruitment Appointment</vt:lpstr>
      <vt:lpstr>30% or More Disabled Veteran Appointment</vt:lpstr>
      <vt:lpstr>Veterans Employment Opportunity Act</vt:lpstr>
      <vt:lpstr>Other Special Hiring Authorities</vt:lpstr>
      <vt:lpstr>PowerPoint Presentation</vt:lpstr>
      <vt:lpstr>Employment Information for Veterans and Military Family Members</vt:lpstr>
      <vt:lpstr>Derived Preference</vt:lpstr>
      <vt:lpstr>Non-Competitive Appointment of Certain Military Spouses</vt:lpstr>
      <vt:lpstr>Military Spouses – How to Apply</vt:lpstr>
      <vt:lpstr>PowerPoint Presentation</vt:lpstr>
      <vt:lpstr>Veteran Employment Information www.FedsHireVets.gov</vt:lpstr>
      <vt:lpstr>Hiring Programs for  Students and Recent Graduates</vt:lpstr>
      <vt:lpstr>PowerPoint Presentation</vt:lpstr>
      <vt:lpstr>PowerPoint Presentation</vt:lpstr>
      <vt:lpstr>PowerPoint Presentation</vt:lpstr>
      <vt:lpstr>Hiring Program for  People with Disabilities</vt:lpstr>
      <vt:lpstr>Schedule A Hiring Authority</vt:lpstr>
      <vt:lpstr>How to Apply under Schedule A</vt:lpstr>
      <vt:lpstr>Obtaining Letters</vt:lpstr>
      <vt:lpstr>How to Find and Apply</vt:lpstr>
      <vt:lpstr>PowerPoint Presentation</vt:lpstr>
      <vt:lpstr>PowerPoint Presentation</vt:lpstr>
      <vt:lpstr>PowerPoint Presentation</vt:lpstr>
      <vt:lpstr>A Note About Security Clearances</vt:lpstr>
      <vt:lpstr>Tips for Applying</vt:lpstr>
      <vt:lpstr>Questions</vt:lpstr>
      <vt:lpstr>Contact Information</vt:lpstr>
    </vt:vector>
  </TitlesOfParts>
  <Company>U.S. Department of Labor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ECN USER</dc:creator>
  <cp:lastModifiedBy>Plasencia, Paul M - OASAM HRC</cp:lastModifiedBy>
  <cp:revision>311</cp:revision>
  <dcterms:created xsi:type="dcterms:W3CDTF">2011-07-21T20:40:26Z</dcterms:created>
  <dcterms:modified xsi:type="dcterms:W3CDTF">2012-11-29T21:30:29Z</dcterms:modified>
</cp:coreProperties>
</file>